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759" r:id="rId3"/>
    <p:sldMasterId id="2147483784" r:id="rId4"/>
  </p:sldMasterIdLst>
  <p:notesMasterIdLst>
    <p:notesMasterId r:id="rId42"/>
  </p:notesMasterIdLst>
  <p:sldIdLst>
    <p:sldId id="257" r:id="rId5"/>
    <p:sldId id="358" r:id="rId6"/>
    <p:sldId id="2561" r:id="rId7"/>
    <p:sldId id="2562" r:id="rId8"/>
    <p:sldId id="2563" r:id="rId9"/>
    <p:sldId id="2564" r:id="rId10"/>
    <p:sldId id="2565" r:id="rId11"/>
    <p:sldId id="2566" r:id="rId12"/>
    <p:sldId id="2567" r:id="rId13"/>
    <p:sldId id="2568" r:id="rId14"/>
    <p:sldId id="2569" r:id="rId15"/>
    <p:sldId id="2570" r:id="rId16"/>
    <p:sldId id="2571" r:id="rId17"/>
    <p:sldId id="2572" r:id="rId18"/>
    <p:sldId id="2573" r:id="rId19"/>
    <p:sldId id="2574" r:id="rId20"/>
    <p:sldId id="2577" r:id="rId21"/>
    <p:sldId id="2578" r:id="rId22"/>
    <p:sldId id="2579" r:id="rId23"/>
    <p:sldId id="2580" r:id="rId24"/>
    <p:sldId id="2581" r:id="rId25"/>
    <p:sldId id="2582" r:id="rId26"/>
    <p:sldId id="2583" r:id="rId27"/>
    <p:sldId id="2584" r:id="rId28"/>
    <p:sldId id="2585" r:id="rId29"/>
    <p:sldId id="2586" r:id="rId30"/>
    <p:sldId id="2587" r:id="rId31"/>
    <p:sldId id="2588" r:id="rId32"/>
    <p:sldId id="2589" r:id="rId33"/>
    <p:sldId id="2575" r:id="rId34"/>
    <p:sldId id="2590" r:id="rId35"/>
    <p:sldId id="359" r:id="rId36"/>
    <p:sldId id="361" r:id="rId37"/>
    <p:sldId id="2591" r:id="rId38"/>
    <p:sldId id="2592" r:id="rId39"/>
    <p:sldId id="2593" r:id="rId40"/>
    <p:sldId id="25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SU Internal Audit Strategic Plan (2025–2028)" id="{8E2A0159-1E82-436F-B839-80BA054E04EF}">
          <p14:sldIdLst>
            <p14:sldId id="257"/>
            <p14:sldId id="358"/>
            <p14:sldId id="2561"/>
          </p14:sldIdLst>
        </p14:section>
        <p14:section name="Strategic Overview" id="{258888F2-9892-4193-B223-FD197D11081F}">
          <p14:sldIdLst>
            <p14:sldId id="2562"/>
            <p14:sldId id="2563"/>
            <p14:sldId id="2564"/>
          </p14:sldIdLst>
        </p14:section>
        <p14:section name="Strategic Goals and Initiatives" id="{573C43B3-7861-48A9-92F6-4D85EE59C351}">
          <p14:sldIdLst>
            <p14:sldId id="2565"/>
            <p14:sldId id="2566"/>
            <p14:sldId id="2567"/>
          </p14:sldIdLst>
        </p14:section>
        <p14:section name="Performance and Governance" id="{6448032E-C0DF-4389-90F3-CA9B92E8B8D5}">
          <p14:sldIdLst>
            <p14:sldId id="2568"/>
            <p14:sldId id="2569"/>
            <p14:sldId id="2570"/>
          </p14:sldIdLst>
        </p14:section>
        <p14:section name="Conclusion" id="{165F6725-DB82-4B4C-9A83-5E03D464EA06}">
          <p14:sldIdLst>
            <p14:sldId id="2571"/>
            <p14:sldId id="2572"/>
            <p14:sldId id="2573"/>
            <p14:sldId id="2574"/>
            <p14:sldId id="2577"/>
            <p14:sldId id="2578"/>
            <p14:sldId id="2579"/>
            <p14:sldId id="2580"/>
            <p14:sldId id="2581"/>
            <p14:sldId id="2582"/>
            <p14:sldId id="2583"/>
            <p14:sldId id="2584"/>
            <p14:sldId id="2585"/>
            <p14:sldId id="2586"/>
            <p14:sldId id="2587"/>
            <p14:sldId id="2588"/>
            <p14:sldId id="2589"/>
            <p14:sldId id="2575"/>
            <p14:sldId id="2590"/>
            <p14:sldId id="359"/>
            <p14:sldId id="361"/>
            <p14:sldId id="2591"/>
            <p14:sldId id="2592"/>
            <p14:sldId id="2593"/>
            <p14:sldId id="25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DB3"/>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E31E3-4820-423E-8E4D-507200F7F78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FD453AC6-A6D3-44CD-8244-A0B096D35EA8}">
      <dgm:prSet/>
      <dgm:spPr/>
      <dgm:t>
        <a:bodyPr/>
        <a:lstStyle/>
        <a:p>
          <a:pPr>
            <a:lnSpc>
              <a:spcPct val="100000"/>
            </a:lnSpc>
            <a:defRPr b="1"/>
          </a:pPr>
          <a:r>
            <a:rPr lang="en-US"/>
            <a:t>Audit Scope</a:t>
          </a:r>
        </a:p>
      </dgm:t>
    </dgm:pt>
    <dgm:pt modelId="{325E72E0-A56C-49BA-AA3A-407D140B3906}" type="parTrans" cxnId="{17CC20CF-8A92-48E0-A6D3-62801BA9B9D7}">
      <dgm:prSet/>
      <dgm:spPr/>
      <dgm:t>
        <a:bodyPr/>
        <a:lstStyle/>
        <a:p>
          <a:endParaRPr lang="en-US"/>
        </a:p>
      </dgm:t>
    </dgm:pt>
    <dgm:pt modelId="{8CD17AF0-6CB6-4C28-86CC-3A4A0614AEB4}" type="sibTrans" cxnId="{17CC20CF-8A92-48E0-A6D3-62801BA9B9D7}">
      <dgm:prSet/>
      <dgm:spPr/>
      <dgm:t>
        <a:bodyPr/>
        <a:lstStyle/>
        <a:p>
          <a:pPr>
            <a:lnSpc>
              <a:spcPct val="100000"/>
            </a:lnSpc>
            <a:defRPr b="1"/>
          </a:pPr>
          <a:endParaRPr lang="en-US"/>
        </a:p>
      </dgm:t>
    </dgm:pt>
    <dgm:pt modelId="{43B64C16-80D5-4792-8488-A67ED16AEB5C}">
      <dgm:prSet/>
      <dgm:spPr/>
      <dgm:t>
        <a:bodyPr/>
        <a:lstStyle/>
        <a:p>
          <a:pPr>
            <a:lnSpc>
              <a:spcPct val="100000"/>
            </a:lnSpc>
          </a:pPr>
          <a:r>
            <a:rPr lang="en-US"/>
            <a:t>The audit will examine meal expenses, hotel payments, and transportation costs in athletic travel.</a:t>
          </a:r>
        </a:p>
      </dgm:t>
    </dgm:pt>
    <dgm:pt modelId="{783D1665-76C7-491F-807A-0E7F04A1E83C}" type="parTrans" cxnId="{DFB4F9F4-CA7A-4CD0-8CEC-9DC9F413D138}">
      <dgm:prSet/>
      <dgm:spPr/>
      <dgm:t>
        <a:bodyPr/>
        <a:lstStyle/>
        <a:p>
          <a:endParaRPr lang="en-US"/>
        </a:p>
      </dgm:t>
    </dgm:pt>
    <dgm:pt modelId="{9D8FAC9D-BDDC-486F-9158-BDB5286467FE}" type="sibTrans" cxnId="{DFB4F9F4-CA7A-4CD0-8CEC-9DC9F413D138}">
      <dgm:prSet/>
      <dgm:spPr/>
      <dgm:t>
        <a:bodyPr/>
        <a:lstStyle/>
        <a:p>
          <a:endParaRPr lang="en-US"/>
        </a:p>
      </dgm:t>
    </dgm:pt>
    <dgm:pt modelId="{BD5CE297-BDCA-4601-9EF9-250561DB463C}">
      <dgm:prSet/>
      <dgm:spPr/>
      <dgm:t>
        <a:bodyPr/>
        <a:lstStyle/>
        <a:p>
          <a:pPr>
            <a:lnSpc>
              <a:spcPct val="100000"/>
            </a:lnSpc>
            <a:defRPr b="1"/>
          </a:pPr>
          <a:r>
            <a:rPr lang="en-US"/>
            <a:t>Compliance Assessment</a:t>
          </a:r>
        </a:p>
      </dgm:t>
    </dgm:pt>
    <dgm:pt modelId="{5D26B37A-0507-487B-A0DD-F484D18296D0}" type="parTrans" cxnId="{8EC31A09-0C28-4ED0-8D1F-B0390D09B73D}">
      <dgm:prSet/>
      <dgm:spPr/>
      <dgm:t>
        <a:bodyPr/>
        <a:lstStyle/>
        <a:p>
          <a:endParaRPr lang="en-US"/>
        </a:p>
      </dgm:t>
    </dgm:pt>
    <dgm:pt modelId="{EA7F0E80-93F7-46B5-9499-6A5F28FCCD93}" type="sibTrans" cxnId="{8EC31A09-0C28-4ED0-8D1F-B0390D09B73D}">
      <dgm:prSet/>
      <dgm:spPr/>
      <dgm:t>
        <a:bodyPr/>
        <a:lstStyle/>
        <a:p>
          <a:pPr>
            <a:lnSpc>
              <a:spcPct val="100000"/>
            </a:lnSpc>
            <a:defRPr b="1"/>
          </a:pPr>
          <a:endParaRPr lang="en-US"/>
        </a:p>
      </dgm:t>
    </dgm:pt>
    <dgm:pt modelId="{6CF3ED9A-A232-4ABF-950C-364C55E38701}">
      <dgm:prSet/>
      <dgm:spPr/>
      <dgm:t>
        <a:bodyPr/>
        <a:lstStyle/>
        <a:p>
          <a:pPr>
            <a:lnSpc>
              <a:spcPct val="100000"/>
            </a:lnSpc>
          </a:pPr>
          <a:r>
            <a:rPr lang="en-US"/>
            <a:t>The review aims to assess compliance with established travel policies within the athletics department.</a:t>
          </a:r>
        </a:p>
      </dgm:t>
    </dgm:pt>
    <dgm:pt modelId="{B791D6E4-0E18-4E6A-AD2B-BB3C8DFAD119}" type="parTrans" cxnId="{308F550E-26DB-4EAF-B135-F002E44E3DB6}">
      <dgm:prSet/>
      <dgm:spPr/>
      <dgm:t>
        <a:bodyPr/>
        <a:lstStyle/>
        <a:p>
          <a:endParaRPr lang="en-US"/>
        </a:p>
      </dgm:t>
    </dgm:pt>
    <dgm:pt modelId="{B670D69D-0EEE-468E-BBB2-8EFE1E36431F}" type="sibTrans" cxnId="{308F550E-26DB-4EAF-B135-F002E44E3DB6}">
      <dgm:prSet/>
      <dgm:spPr/>
      <dgm:t>
        <a:bodyPr/>
        <a:lstStyle/>
        <a:p>
          <a:endParaRPr lang="en-US"/>
        </a:p>
      </dgm:t>
    </dgm:pt>
    <dgm:pt modelId="{AE40C484-17E3-4C2E-95A5-25A070FD4C0C}">
      <dgm:prSet/>
      <dgm:spPr/>
      <dgm:t>
        <a:bodyPr/>
        <a:lstStyle/>
        <a:p>
          <a:pPr>
            <a:lnSpc>
              <a:spcPct val="100000"/>
            </a:lnSpc>
            <a:defRPr b="1"/>
          </a:pPr>
          <a:r>
            <a:rPr lang="en-US"/>
            <a:t>Cost Savings Opportunities</a:t>
          </a:r>
        </a:p>
      </dgm:t>
    </dgm:pt>
    <dgm:pt modelId="{11B7F366-B916-4EA9-814B-FD6E3ABF54CC}" type="parTrans" cxnId="{2C1764BA-5EA3-4CFF-877A-A20127475CB0}">
      <dgm:prSet/>
      <dgm:spPr/>
      <dgm:t>
        <a:bodyPr/>
        <a:lstStyle/>
        <a:p>
          <a:endParaRPr lang="en-US"/>
        </a:p>
      </dgm:t>
    </dgm:pt>
    <dgm:pt modelId="{D3BB36F6-D536-404C-B57B-7AAC32379F41}" type="sibTrans" cxnId="{2C1764BA-5EA3-4CFF-877A-A20127475CB0}">
      <dgm:prSet/>
      <dgm:spPr/>
      <dgm:t>
        <a:bodyPr/>
        <a:lstStyle/>
        <a:p>
          <a:endParaRPr lang="en-US"/>
        </a:p>
      </dgm:t>
    </dgm:pt>
    <dgm:pt modelId="{D42CD167-8B99-4AF2-9B03-FFA9B037B9C3}">
      <dgm:prSet/>
      <dgm:spPr/>
      <dgm:t>
        <a:bodyPr/>
        <a:lstStyle/>
        <a:p>
          <a:pPr>
            <a:lnSpc>
              <a:spcPct val="100000"/>
            </a:lnSpc>
          </a:pPr>
          <a:r>
            <a:rPr lang="en-US"/>
            <a:t>Identifying opportunities to reduce costs and improve oversight of athletic travel expenditures is a key audit goal.</a:t>
          </a:r>
        </a:p>
      </dgm:t>
    </dgm:pt>
    <dgm:pt modelId="{D70C67FF-D702-4F39-AB09-A87497E66D81}" type="parTrans" cxnId="{2D6AC9DD-DB74-44DF-A109-8FF11B341AD9}">
      <dgm:prSet/>
      <dgm:spPr/>
      <dgm:t>
        <a:bodyPr/>
        <a:lstStyle/>
        <a:p>
          <a:endParaRPr lang="en-US"/>
        </a:p>
      </dgm:t>
    </dgm:pt>
    <dgm:pt modelId="{325E4C76-47F9-4EF4-8D04-F1FA3D97883A}" type="sibTrans" cxnId="{2D6AC9DD-DB74-44DF-A109-8FF11B341AD9}">
      <dgm:prSet/>
      <dgm:spPr/>
      <dgm:t>
        <a:bodyPr/>
        <a:lstStyle/>
        <a:p>
          <a:endParaRPr lang="en-US"/>
        </a:p>
      </dgm:t>
    </dgm:pt>
    <dgm:pt modelId="{C86C30CC-19E4-459C-8881-8E10FCD4B886}" type="pres">
      <dgm:prSet presAssocID="{880E31E3-4820-423E-8E4D-507200F7F780}" presName="Root" presStyleCnt="0">
        <dgm:presLayoutVars>
          <dgm:dir/>
          <dgm:resizeHandles val="exact"/>
        </dgm:presLayoutVars>
      </dgm:prSet>
      <dgm:spPr/>
    </dgm:pt>
    <dgm:pt modelId="{528A4108-F102-46CF-A2C2-4B82B6BB80B3}" type="pres">
      <dgm:prSet presAssocID="{FD453AC6-A6D3-44CD-8244-A0B096D35EA8}" presName="Composite" presStyleCnt="0"/>
      <dgm:spPr/>
    </dgm:pt>
    <dgm:pt modelId="{029228A7-415E-452D-8741-E372E0DD273B}" type="pres">
      <dgm:prSet presAssocID="{FD453AC6-A6D3-44CD-8244-A0B096D35EA8}"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t="20429" r="-8" b="4565"/>
          <a:stretch/>
        </a:blipFill>
      </dgm:spPr>
      <dgm:extLst>
        <a:ext uri="{E40237B7-FDA0-4F09-8148-C483321AD2D9}">
          <dgm14:cNvPr xmlns:dgm14="http://schemas.microsoft.com/office/drawing/2010/diagram" id="0" name="" descr="Credit card and pen on receipt for meal"/>
        </a:ext>
      </dgm:extLst>
    </dgm:pt>
    <dgm:pt modelId="{C603AB37-F9AE-46B5-8F04-99806E167F07}" type="pres">
      <dgm:prSet presAssocID="{FD453AC6-A6D3-44CD-8244-A0B096D35EA8}" presName="Subtitle" presStyleLbl="revTx" presStyleIdx="0" presStyleCnt="6">
        <dgm:presLayoutVars>
          <dgm:chMax val="0"/>
          <dgm:bulletEnabled/>
        </dgm:presLayoutVars>
      </dgm:prSet>
      <dgm:spPr/>
    </dgm:pt>
    <dgm:pt modelId="{66E72606-006F-45D4-BC9F-39A6CD18A46B}" type="pres">
      <dgm:prSet presAssocID="{FD453AC6-A6D3-44CD-8244-A0B096D35EA8}" presName="Description" presStyleLbl="revTx" presStyleIdx="1" presStyleCnt="6">
        <dgm:presLayoutVars>
          <dgm:bulletEnabled/>
        </dgm:presLayoutVars>
      </dgm:prSet>
      <dgm:spPr/>
    </dgm:pt>
    <dgm:pt modelId="{125FD60E-F418-4683-A3B1-075E08BBC6E3}" type="pres">
      <dgm:prSet presAssocID="{8CD17AF0-6CB6-4C28-86CC-3A4A0614AEB4}" presName="sibTrans" presStyleLbl="sibTrans2D1" presStyleIdx="0" presStyleCnt="0"/>
      <dgm:spPr/>
    </dgm:pt>
    <dgm:pt modelId="{BDD028FB-DA67-4E11-BF40-008A023A9CD9}" type="pres">
      <dgm:prSet presAssocID="{BD5CE297-BDCA-4601-9EF9-250561DB463C}" presName="Composite" presStyleCnt="0"/>
      <dgm:spPr/>
    </dgm:pt>
    <dgm:pt modelId="{136DD5BE-DDEB-417D-BB2B-948B9DFE49E8}" type="pres">
      <dgm:prSet presAssocID="{BD5CE297-BDCA-4601-9EF9-250561DB463C}"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5106" r="30892" b="-3"/>
          <a:stretch/>
        </a:blipFill>
      </dgm:spPr>
      <dgm:extLst>
        <a:ext uri="{E40237B7-FDA0-4F09-8148-C483321AD2D9}">
          <dgm14:cNvPr xmlns:dgm14="http://schemas.microsoft.com/office/drawing/2010/diagram" id="0" name="" descr="Magnifying glass and Plan Check Mark icon. Business and research concept."/>
        </a:ext>
      </dgm:extLst>
    </dgm:pt>
    <dgm:pt modelId="{A3CE414C-8436-4018-9EAA-95B8E262FA92}" type="pres">
      <dgm:prSet presAssocID="{BD5CE297-BDCA-4601-9EF9-250561DB463C}" presName="Subtitle" presStyleLbl="revTx" presStyleIdx="2" presStyleCnt="6">
        <dgm:presLayoutVars>
          <dgm:chMax val="0"/>
          <dgm:bulletEnabled/>
        </dgm:presLayoutVars>
      </dgm:prSet>
      <dgm:spPr/>
    </dgm:pt>
    <dgm:pt modelId="{A7DFBF32-D787-43DD-9629-6AE3600A6FA7}" type="pres">
      <dgm:prSet presAssocID="{BD5CE297-BDCA-4601-9EF9-250561DB463C}" presName="Description" presStyleLbl="revTx" presStyleIdx="3" presStyleCnt="6">
        <dgm:presLayoutVars>
          <dgm:bulletEnabled/>
        </dgm:presLayoutVars>
      </dgm:prSet>
      <dgm:spPr/>
    </dgm:pt>
    <dgm:pt modelId="{FC057E81-FECA-4DA2-9827-116199A66C47}" type="pres">
      <dgm:prSet presAssocID="{EA7F0E80-93F7-46B5-9499-6A5F28FCCD93}" presName="sibTrans" presStyleLbl="sibTrans2D1" presStyleIdx="0" presStyleCnt="0"/>
      <dgm:spPr/>
    </dgm:pt>
    <dgm:pt modelId="{BCAEB9A3-4699-4411-A8CF-7E6848BA5739}" type="pres">
      <dgm:prSet presAssocID="{AE40C484-17E3-4C2E-95A5-25A070FD4C0C}" presName="Composite" presStyleCnt="0"/>
      <dgm:spPr/>
    </dgm:pt>
    <dgm:pt modelId="{77E6873F-0C9A-409E-8798-C8524AF959D3}" type="pres">
      <dgm:prSet presAssocID="{AE40C484-17E3-4C2E-95A5-25A070FD4C0C}"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20846" r="12401" b="-5"/>
          <a:stretch/>
        </a:blipFill>
      </dgm:spPr>
      <dgm:extLst>
        <a:ext uri="{E40237B7-FDA0-4F09-8148-C483321AD2D9}">
          <dgm14:cNvPr xmlns:dgm14="http://schemas.microsoft.com/office/drawing/2010/diagram" id="0" name="" descr="Spreadsheet and calculator"/>
        </a:ext>
      </dgm:extLst>
    </dgm:pt>
    <dgm:pt modelId="{30FBFD73-B7D7-4668-A008-5C41CDFE6FA8}" type="pres">
      <dgm:prSet presAssocID="{AE40C484-17E3-4C2E-95A5-25A070FD4C0C}" presName="Subtitle" presStyleLbl="revTx" presStyleIdx="4" presStyleCnt="6">
        <dgm:presLayoutVars>
          <dgm:chMax val="0"/>
          <dgm:bulletEnabled/>
        </dgm:presLayoutVars>
      </dgm:prSet>
      <dgm:spPr/>
    </dgm:pt>
    <dgm:pt modelId="{6640E91C-8A91-41C1-8815-DCF5F444D142}" type="pres">
      <dgm:prSet presAssocID="{AE40C484-17E3-4C2E-95A5-25A070FD4C0C}" presName="Description" presStyleLbl="revTx" presStyleIdx="5" presStyleCnt="6">
        <dgm:presLayoutVars>
          <dgm:bulletEnabled/>
        </dgm:presLayoutVars>
      </dgm:prSet>
      <dgm:spPr/>
    </dgm:pt>
  </dgm:ptLst>
  <dgm:cxnLst>
    <dgm:cxn modelId="{BD7FFB03-9C7B-41AC-9BD7-8CF22A29E069}" type="presOf" srcId="{FD453AC6-A6D3-44CD-8244-A0B096D35EA8}" destId="{C603AB37-F9AE-46B5-8F04-99806E167F07}" srcOrd="0" destOrd="0" presId="urn:microsoft.com/office/officeart/2024/3/layout/verticalVisualTextBlock1"/>
    <dgm:cxn modelId="{8EC31A09-0C28-4ED0-8D1F-B0390D09B73D}" srcId="{880E31E3-4820-423E-8E4D-507200F7F780}" destId="{BD5CE297-BDCA-4601-9EF9-250561DB463C}" srcOrd="1" destOrd="0" parTransId="{5D26B37A-0507-487B-A0DD-F484D18296D0}" sibTransId="{EA7F0E80-93F7-46B5-9499-6A5F28FCCD93}"/>
    <dgm:cxn modelId="{308F550E-26DB-4EAF-B135-F002E44E3DB6}" srcId="{BD5CE297-BDCA-4601-9EF9-250561DB463C}" destId="{6CF3ED9A-A232-4ABF-950C-364C55E38701}" srcOrd="0" destOrd="0" parTransId="{B791D6E4-0E18-4E6A-AD2B-BB3C8DFAD119}" sibTransId="{B670D69D-0EEE-468E-BBB2-8EFE1E36431F}"/>
    <dgm:cxn modelId="{82630F1B-A03B-4A9B-B28D-F48CA332B613}" type="presOf" srcId="{BD5CE297-BDCA-4601-9EF9-250561DB463C}" destId="{A3CE414C-8436-4018-9EAA-95B8E262FA92}" srcOrd="0" destOrd="0" presId="urn:microsoft.com/office/officeart/2024/3/layout/verticalVisualTextBlock1"/>
    <dgm:cxn modelId="{FD0CCD21-7397-49E2-8DB4-D2E307F37B6D}" type="presOf" srcId="{43B64C16-80D5-4792-8488-A67ED16AEB5C}" destId="{66E72606-006F-45D4-BC9F-39A6CD18A46B}" srcOrd="0" destOrd="0" presId="urn:microsoft.com/office/officeart/2024/3/layout/verticalVisualTextBlock1"/>
    <dgm:cxn modelId="{5383DF7D-284F-410E-8F0F-B3A6FB87E5AD}" type="presOf" srcId="{8CD17AF0-6CB6-4C28-86CC-3A4A0614AEB4}" destId="{125FD60E-F418-4683-A3B1-075E08BBC6E3}" srcOrd="0" destOrd="0" presId="urn:microsoft.com/office/officeart/2024/3/layout/verticalVisualTextBlock1"/>
    <dgm:cxn modelId="{E42CBA87-94BF-4A4A-9999-EED26350D311}" type="presOf" srcId="{EA7F0E80-93F7-46B5-9499-6A5F28FCCD93}" destId="{FC057E81-FECA-4DA2-9827-116199A66C47}" srcOrd="0" destOrd="0" presId="urn:microsoft.com/office/officeart/2024/3/layout/verticalVisualTextBlock1"/>
    <dgm:cxn modelId="{7D74F299-1D58-44DE-8729-BF8F31DC45B6}" type="presOf" srcId="{D42CD167-8B99-4AF2-9B03-FFA9B037B9C3}" destId="{6640E91C-8A91-41C1-8815-DCF5F444D142}" srcOrd="0" destOrd="0" presId="urn:microsoft.com/office/officeart/2024/3/layout/verticalVisualTextBlock1"/>
    <dgm:cxn modelId="{056278A5-2077-4FEA-9063-B6D2CD2E14BE}" type="presOf" srcId="{6CF3ED9A-A232-4ABF-950C-364C55E38701}" destId="{A7DFBF32-D787-43DD-9629-6AE3600A6FA7}" srcOrd="0" destOrd="0" presId="urn:microsoft.com/office/officeart/2024/3/layout/verticalVisualTextBlock1"/>
    <dgm:cxn modelId="{B05C67AB-F82A-45F6-BE79-700945F4C275}" type="presOf" srcId="{880E31E3-4820-423E-8E4D-507200F7F780}" destId="{C86C30CC-19E4-459C-8881-8E10FCD4B886}" srcOrd="0" destOrd="0" presId="urn:microsoft.com/office/officeart/2024/3/layout/verticalVisualTextBlock1"/>
    <dgm:cxn modelId="{2C1764BA-5EA3-4CFF-877A-A20127475CB0}" srcId="{880E31E3-4820-423E-8E4D-507200F7F780}" destId="{AE40C484-17E3-4C2E-95A5-25A070FD4C0C}" srcOrd="2" destOrd="0" parTransId="{11B7F366-B916-4EA9-814B-FD6E3ABF54CC}" sibTransId="{D3BB36F6-D536-404C-B57B-7AAC32379F41}"/>
    <dgm:cxn modelId="{7BCB66CD-8B63-4FC8-B7F8-57212042BF73}" type="presOf" srcId="{AE40C484-17E3-4C2E-95A5-25A070FD4C0C}" destId="{30FBFD73-B7D7-4668-A008-5C41CDFE6FA8}" srcOrd="0" destOrd="0" presId="urn:microsoft.com/office/officeart/2024/3/layout/verticalVisualTextBlock1"/>
    <dgm:cxn modelId="{17CC20CF-8A92-48E0-A6D3-62801BA9B9D7}" srcId="{880E31E3-4820-423E-8E4D-507200F7F780}" destId="{FD453AC6-A6D3-44CD-8244-A0B096D35EA8}" srcOrd="0" destOrd="0" parTransId="{325E72E0-A56C-49BA-AA3A-407D140B3906}" sibTransId="{8CD17AF0-6CB6-4C28-86CC-3A4A0614AEB4}"/>
    <dgm:cxn modelId="{2D6AC9DD-DB74-44DF-A109-8FF11B341AD9}" srcId="{AE40C484-17E3-4C2E-95A5-25A070FD4C0C}" destId="{D42CD167-8B99-4AF2-9B03-FFA9B037B9C3}" srcOrd="0" destOrd="0" parTransId="{D70C67FF-D702-4F39-AB09-A87497E66D81}" sibTransId="{325E4C76-47F9-4EF4-8D04-F1FA3D97883A}"/>
    <dgm:cxn modelId="{DFB4F9F4-CA7A-4CD0-8CEC-9DC9F413D138}" srcId="{FD453AC6-A6D3-44CD-8244-A0B096D35EA8}" destId="{43B64C16-80D5-4792-8488-A67ED16AEB5C}" srcOrd="0" destOrd="0" parTransId="{783D1665-76C7-491F-807A-0E7F04A1E83C}" sibTransId="{9D8FAC9D-BDDC-486F-9158-BDB5286467FE}"/>
    <dgm:cxn modelId="{5DE749D5-D691-4E38-B8DC-F4D4E9198BA1}" type="presParOf" srcId="{C86C30CC-19E4-459C-8881-8E10FCD4B886}" destId="{528A4108-F102-46CF-A2C2-4B82B6BB80B3}" srcOrd="0" destOrd="0" presId="urn:microsoft.com/office/officeart/2024/3/layout/verticalVisualTextBlock1"/>
    <dgm:cxn modelId="{EF91CC24-1EB2-4DA8-9E68-527702FE04C8}" type="presParOf" srcId="{528A4108-F102-46CF-A2C2-4B82B6BB80B3}" destId="{029228A7-415E-452D-8741-E372E0DD273B}" srcOrd="0" destOrd="0" presId="urn:microsoft.com/office/officeart/2024/3/layout/verticalVisualTextBlock1"/>
    <dgm:cxn modelId="{42A8E4CC-50E8-48E6-8C55-9297AC7A8F54}" type="presParOf" srcId="{528A4108-F102-46CF-A2C2-4B82B6BB80B3}" destId="{C603AB37-F9AE-46B5-8F04-99806E167F07}" srcOrd="1" destOrd="0" presId="urn:microsoft.com/office/officeart/2024/3/layout/verticalVisualTextBlock1"/>
    <dgm:cxn modelId="{AA9C1C29-FD63-4472-94DD-228F4C773B33}" type="presParOf" srcId="{528A4108-F102-46CF-A2C2-4B82B6BB80B3}" destId="{66E72606-006F-45D4-BC9F-39A6CD18A46B}" srcOrd="2" destOrd="0" presId="urn:microsoft.com/office/officeart/2024/3/layout/verticalVisualTextBlock1"/>
    <dgm:cxn modelId="{DB9419CB-73F2-4559-9D3D-555F7F9F7F35}" type="presParOf" srcId="{C86C30CC-19E4-459C-8881-8E10FCD4B886}" destId="{125FD60E-F418-4683-A3B1-075E08BBC6E3}" srcOrd="1" destOrd="0" presId="urn:microsoft.com/office/officeart/2024/3/layout/verticalVisualTextBlock1"/>
    <dgm:cxn modelId="{5E6BE43E-A484-48FE-B6C0-453502E64AED}" type="presParOf" srcId="{C86C30CC-19E4-459C-8881-8E10FCD4B886}" destId="{BDD028FB-DA67-4E11-BF40-008A023A9CD9}" srcOrd="2" destOrd="0" presId="urn:microsoft.com/office/officeart/2024/3/layout/verticalVisualTextBlock1"/>
    <dgm:cxn modelId="{BFECF32C-1CFF-494A-BFBD-2B49D475AE50}" type="presParOf" srcId="{BDD028FB-DA67-4E11-BF40-008A023A9CD9}" destId="{136DD5BE-DDEB-417D-BB2B-948B9DFE49E8}" srcOrd="0" destOrd="0" presId="urn:microsoft.com/office/officeart/2024/3/layout/verticalVisualTextBlock1"/>
    <dgm:cxn modelId="{9E4E75F8-92E0-4C9D-9B67-89D0EA65736D}" type="presParOf" srcId="{BDD028FB-DA67-4E11-BF40-008A023A9CD9}" destId="{A3CE414C-8436-4018-9EAA-95B8E262FA92}" srcOrd="1" destOrd="0" presId="urn:microsoft.com/office/officeart/2024/3/layout/verticalVisualTextBlock1"/>
    <dgm:cxn modelId="{2F17D521-5AA0-4587-B04F-F74EA1A32E5B}" type="presParOf" srcId="{BDD028FB-DA67-4E11-BF40-008A023A9CD9}" destId="{A7DFBF32-D787-43DD-9629-6AE3600A6FA7}" srcOrd="2" destOrd="0" presId="urn:microsoft.com/office/officeart/2024/3/layout/verticalVisualTextBlock1"/>
    <dgm:cxn modelId="{478F315D-CC94-443C-9F8A-66FC07BC0D7C}" type="presParOf" srcId="{C86C30CC-19E4-459C-8881-8E10FCD4B886}" destId="{FC057E81-FECA-4DA2-9827-116199A66C47}" srcOrd="3" destOrd="0" presId="urn:microsoft.com/office/officeart/2024/3/layout/verticalVisualTextBlock1"/>
    <dgm:cxn modelId="{57B996A7-0F2B-4062-9BE4-BCD780EA42D6}" type="presParOf" srcId="{C86C30CC-19E4-459C-8881-8E10FCD4B886}" destId="{BCAEB9A3-4699-4411-A8CF-7E6848BA5739}" srcOrd="4" destOrd="0" presId="urn:microsoft.com/office/officeart/2024/3/layout/verticalVisualTextBlock1"/>
    <dgm:cxn modelId="{C6B4E372-D03D-4DBD-838F-1AE397B0984A}" type="presParOf" srcId="{BCAEB9A3-4699-4411-A8CF-7E6848BA5739}" destId="{77E6873F-0C9A-409E-8798-C8524AF959D3}" srcOrd="0" destOrd="0" presId="urn:microsoft.com/office/officeart/2024/3/layout/verticalVisualTextBlock1"/>
    <dgm:cxn modelId="{4A261C9C-DA49-4FEB-84FB-19ECC2927C98}" type="presParOf" srcId="{BCAEB9A3-4699-4411-A8CF-7E6848BA5739}" destId="{30FBFD73-B7D7-4668-A008-5C41CDFE6FA8}" srcOrd="1" destOrd="0" presId="urn:microsoft.com/office/officeart/2024/3/layout/verticalVisualTextBlock1"/>
    <dgm:cxn modelId="{2C52087A-3698-45A4-8047-EBB6F860202B}" type="presParOf" srcId="{BCAEB9A3-4699-4411-A8CF-7E6848BA5739}" destId="{6640E91C-8A91-41C1-8815-DCF5F444D14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2AD61-444A-4DE0-A97B-7FA9340B27D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879CA397-14BB-457E-AD5C-77D7ED34605E}">
      <dgm:prSet/>
      <dgm:spPr/>
      <dgm:t>
        <a:bodyPr/>
        <a:lstStyle/>
        <a:p>
          <a:pPr>
            <a:lnSpc>
              <a:spcPct val="100000"/>
            </a:lnSpc>
            <a:defRPr b="1"/>
          </a:pPr>
          <a:r>
            <a:rPr lang="en-US"/>
            <a:t>Scheduled Security Audits</a:t>
          </a:r>
        </a:p>
      </dgm:t>
    </dgm:pt>
    <dgm:pt modelId="{9EAC05E2-C6C5-4845-8A43-CE781DEC8AA6}" type="parTrans" cxnId="{D285D45A-29AB-4C34-AAFA-B8FD89F32471}">
      <dgm:prSet/>
      <dgm:spPr/>
      <dgm:t>
        <a:bodyPr/>
        <a:lstStyle/>
        <a:p>
          <a:endParaRPr lang="en-US"/>
        </a:p>
      </dgm:t>
    </dgm:pt>
    <dgm:pt modelId="{D84E803E-2D03-44C8-AB46-017F586DA172}" type="sibTrans" cxnId="{D285D45A-29AB-4C34-AAFA-B8FD89F32471}">
      <dgm:prSet/>
      <dgm:spPr/>
      <dgm:t>
        <a:bodyPr/>
        <a:lstStyle/>
        <a:p>
          <a:pPr>
            <a:lnSpc>
              <a:spcPct val="100000"/>
            </a:lnSpc>
            <a:defRPr b="1"/>
          </a:pPr>
          <a:endParaRPr lang="en-US"/>
        </a:p>
      </dgm:t>
    </dgm:pt>
    <dgm:pt modelId="{3FEE9BC3-036E-40AE-84E1-648798F03848}">
      <dgm:prSet/>
      <dgm:spPr/>
      <dgm:t>
        <a:bodyPr/>
        <a:lstStyle/>
        <a:p>
          <a:pPr>
            <a:lnSpc>
              <a:spcPct val="100000"/>
            </a:lnSpc>
          </a:pPr>
          <a:r>
            <a:rPr lang="en-US"/>
            <a:t>Two sensitive system reviews will be performed during FY26 to assess critical IT infrastructure security.</a:t>
          </a:r>
        </a:p>
      </dgm:t>
    </dgm:pt>
    <dgm:pt modelId="{152A98B4-DD3E-4CF2-979D-BD6B4F583A65}" type="parTrans" cxnId="{667C712A-1B9E-4E4C-A043-97FD02B21767}">
      <dgm:prSet/>
      <dgm:spPr/>
      <dgm:t>
        <a:bodyPr/>
        <a:lstStyle/>
        <a:p>
          <a:endParaRPr lang="en-US"/>
        </a:p>
      </dgm:t>
    </dgm:pt>
    <dgm:pt modelId="{7249F34E-7559-487B-BED4-568E07FF8437}" type="sibTrans" cxnId="{667C712A-1B9E-4E4C-A043-97FD02B21767}">
      <dgm:prSet/>
      <dgm:spPr/>
      <dgm:t>
        <a:bodyPr/>
        <a:lstStyle/>
        <a:p>
          <a:endParaRPr lang="en-US"/>
        </a:p>
      </dgm:t>
    </dgm:pt>
    <dgm:pt modelId="{C109B61D-D3A1-4D26-8F22-A74BD6A4E163}">
      <dgm:prSet/>
      <dgm:spPr/>
      <dgm:t>
        <a:bodyPr/>
        <a:lstStyle/>
        <a:p>
          <a:pPr>
            <a:lnSpc>
              <a:spcPct val="100000"/>
            </a:lnSpc>
            <a:defRPr b="1"/>
          </a:pPr>
          <a:r>
            <a:rPr lang="en-US"/>
            <a:t>Focus on Access Controls</a:t>
          </a:r>
        </a:p>
      </dgm:t>
    </dgm:pt>
    <dgm:pt modelId="{7994EF5E-F4E8-4ED5-A971-2C2A8D3F4DDA}" type="parTrans" cxnId="{E381EB35-3704-4B53-AFDD-CFBF456F127F}">
      <dgm:prSet/>
      <dgm:spPr/>
      <dgm:t>
        <a:bodyPr/>
        <a:lstStyle/>
        <a:p>
          <a:endParaRPr lang="en-US"/>
        </a:p>
      </dgm:t>
    </dgm:pt>
    <dgm:pt modelId="{D530B34C-CD1D-4CEC-9A08-DFEA85674893}" type="sibTrans" cxnId="{E381EB35-3704-4B53-AFDD-CFBF456F127F}">
      <dgm:prSet/>
      <dgm:spPr/>
      <dgm:t>
        <a:bodyPr/>
        <a:lstStyle/>
        <a:p>
          <a:pPr>
            <a:lnSpc>
              <a:spcPct val="100000"/>
            </a:lnSpc>
            <a:defRPr b="1"/>
          </a:pPr>
          <a:endParaRPr lang="en-US"/>
        </a:p>
      </dgm:t>
    </dgm:pt>
    <dgm:pt modelId="{6C8BF269-3EB9-496E-900A-264CC90558DE}">
      <dgm:prSet/>
      <dgm:spPr/>
      <dgm:t>
        <a:bodyPr/>
        <a:lstStyle/>
        <a:p>
          <a:pPr>
            <a:lnSpc>
              <a:spcPct val="100000"/>
            </a:lnSpc>
          </a:pPr>
          <a:r>
            <a:rPr lang="en-US"/>
            <a:t>Reviews will examine access control mechanisms to ensure only authorized users have system access.</a:t>
          </a:r>
        </a:p>
      </dgm:t>
    </dgm:pt>
    <dgm:pt modelId="{D95FAB3F-513B-4438-B3FC-F66147219849}" type="parTrans" cxnId="{0B148A30-C04E-41AB-AA3B-94A4CB111E03}">
      <dgm:prSet/>
      <dgm:spPr/>
      <dgm:t>
        <a:bodyPr/>
        <a:lstStyle/>
        <a:p>
          <a:endParaRPr lang="en-US"/>
        </a:p>
      </dgm:t>
    </dgm:pt>
    <dgm:pt modelId="{AE0E7E90-7C3D-404E-BB71-DAF73DD525D7}" type="sibTrans" cxnId="{0B148A30-C04E-41AB-AA3B-94A4CB111E03}">
      <dgm:prSet/>
      <dgm:spPr/>
      <dgm:t>
        <a:bodyPr/>
        <a:lstStyle/>
        <a:p>
          <a:endParaRPr lang="en-US"/>
        </a:p>
      </dgm:t>
    </dgm:pt>
    <dgm:pt modelId="{CA4B9720-0D8E-4645-B111-F9484C89332E}">
      <dgm:prSet/>
      <dgm:spPr/>
      <dgm:t>
        <a:bodyPr/>
        <a:lstStyle/>
        <a:p>
          <a:pPr>
            <a:lnSpc>
              <a:spcPct val="100000"/>
            </a:lnSpc>
            <a:defRPr b="1"/>
          </a:pPr>
          <a:r>
            <a:rPr lang="en-US"/>
            <a:t>Data Protection Measures</a:t>
          </a:r>
        </a:p>
      </dgm:t>
    </dgm:pt>
    <dgm:pt modelId="{A06ACD6E-F40F-400A-A975-EAC6ADC5B293}" type="parTrans" cxnId="{2C854445-FBCD-4075-BE73-863596D012C5}">
      <dgm:prSet/>
      <dgm:spPr/>
      <dgm:t>
        <a:bodyPr/>
        <a:lstStyle/>
        <a:p>
          <a:endParaRPr lang="en-US"/>
        </a:p>
      </dgm:t>
    </dgm:pt>
    <dgm:pt modelId="{6D47CF53-D4B6-425E-AB43-35E116C4BC27}" type="sibTrans" cxnId="{2C854445-FBCD-4075-BE73-863596D012C5}">
      <dgm:prSet/>
      <dgm:spPr/>
      <dgm:t>
        <a:bodyPr/>
        <a:lstStyle/>
        <a:p>
          <a:endParaRPr lang="en-US"/>
        </a:p>
      </dgm:t>
    </dgm:pt>
    <dgm:pt modelId="{00B77CE1-95C8-4DE5-9C0C-915F6E7514E9}">
      <dgm:prSet/>
      <dgm:spPr/>
      <dgm:t>
        <a:bodyPr/>
        <a:lstStyle/>
        <a:p>
          <a:pPr>
            <a:lnSpc>
              <a:spcPct val="100000"/>
            </a:lnSpc>
          </a:pPr>
          <a:r>
            <a:rPr lang="en-US"/>
            <a:t>The audits will evaluate data protection protocols to prevent unauthorized data breaches and leaks.</a:t>
          </a:r>
        </a:p>
      </dgm:t>
    </dgm:pt>
    <dgm:pt modelId="{2C6063B2-6212-496B-897E-422FD623BECA}" type="parTrans" cxnId="{1D32E06D-C8C7-4BF8-8727-C9BFF5C21991}">
      <dgm:prSet/>
      <dgm:spPr/>
      <dgm:t>
        <a:bodyPr/>
        <a:lstStyle/>
        <a:p>
          <a:endParaRPr lang="en-US"/>
        </a:p>
      </dgm:t>
    </dgm:pt>
    <dgm:pt modelId="{F72ED439-4199-4F8A-9D6E-0E48DF1ABB40}" type="sibTrans" cxnId="{1D32E06D-C8C7-4BF8-8727-C9BFF5C21991}">
      <dgm:prSet/>
      <dgm:spPr/>
      <dgm:t>
        <a:bodyPr/>
        <a:lstStyle/>
        <a:p>
          <a:endParaRPr lang="en-US"/>
        </a:p>
      </dgm:t>
    </dgm:pt>
    <dgm:pt modelId="{A835C843-1C2F-4841-8192-ED3D52A36B56}" type="pres">
      <dgm:prSet presAssocID="{83C2AD61-444A-4DE0-A97B-7FA9340B27DB}" presName="Root" presStyleCnt="0">
        <dgm:presLayoutVars>
          <dgm:dir/>
          <dgm:resizeHandles val="exact"/>
        </dgm:presLayoutVars>
      </dgm:prSet>
      <dgm:spPr/>
    </dgm:pt>
    <dgm:pt modelId="{B009B7C4-15D4-4C9D-B52B-C26D04509F71}" type="pres">
      <dgm:prSet presAssocID="{879CA397-14BB-457E-AD5C-77D7ED34605E}" presName="Composite" presStyleCnt="0"/>
      <dgm:spPr/>
    </dgm:pt>
    <dgm:pt modelId="{5D0FE0B1-7521-4F11-9813-5649DC6C17DF}" type="pres">
      <dgm:prSet presAssocID="{879CA397-14BB-457E-AD5C-77D7ED34605E}"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125" r="4379" b="4"/>
          <a:stretch/>
        </a:blipFill>
      </dgm:spPr>
      <dgm:extLst>
        <a:ext uri="{E40237B7-FDA0-4F09-8148-C483321AD2D9}">
          <dgm14:cNvPr xmlns:dgm14="http://schemas.microsoft.com/office/drawing/2010/diagram" id="0" name="" descr="Shot of a focussed young computer programmer working on his coding late at night"/>
        </a:ext>
      </dgm:extLst>
    </dgm:pt>
    <dgm:pt modelId="{DCCFF867-4D4C-45B4-9B50-C7CAB20A2280}" type="pres">
      <dgm:prSet presAssocID="{879CA397-14BB-457E-AD5C-77D7ED34605E}" presName="Subtitle" presStyleLbl="revTx" presStyleIdx="0" presStyleCnt="6">
        <dgm:presLayoutVars>
          <dgm:chMax val="0"/>
          <dgm:bulletEnabled/>
        </dgm:presLayoutVars>
      </dgm:prSet>
      <dgm:spPr/>
    </dgm:pt>
    <dgm:pt modelId="{39C9F0C2-BD0F-49AA-81A6-7767A82BFC14}" type="pres">
      <dgm:prSet presAssocID="{879CA397-14BB-457E-AD5C-77D7ED34605E}" presName="Description" presStyleLbl="revTx" presStyleIdx="1" presStyleCnt="6">
        <dgm:presLayoutVars>
          <dgm:bulletEnabled/>
        </dgm:presLayoutVars>
      </dgm:prSet>
      <dgm:spPr/>
    </dgm:pt>
    <dgm:pt modelId="{031E4053-6756-4848-9FBC-3AA8F8F5BC54}" type="pres">
      <dgm:prSet presAssocID="{D84E803E-2D03-44C8-AB46-017F586DA172}" presName="sibTrans" presStyleLbl="sibTrans2D1" presStyleIdx="0" presStyleCnt="0"/>
      <dgm:spPr/>
    </dgm:pt>
    <dgm:pt modelId="{9289FCB6-8170-4C30-83E2-11E1364AA0AA}" type="pres">
      <dgm:prSet presAssocID="{C109B61D-D3A1-4D26-8F22-A74BD6A4E163}" presName="Composite" presStyleCnt="0"/>
      <dgm:spPr/>
    </dgm:pt>
    <dgm:pt modelId="{2E6C01D8-AF1C-477F-AEA8-FC3E5298CC51}" type="pres">
      <dgm:prSet presAssocID="{C109B61D-D3A1-4D26-8F22-A74BD6A4E163}"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9546" r="13701" b="-5"/>
          <a:stretch/>
        </a:blipFill>
      </dgm:spPr>
      <dgm:extLst>
        <a:ext uri="{E40237B7-FDA0-4F09-8148-C483321AD2D9}">
          <dgm14:cNvPr xmlns:dgm14="http://schemas.microsoft.com/office/drawing/2010/diagram" id="0" name="" descr="Fingerprint scan security Device"/>
        </a:ext>
      </dgm:extLst>
    </dgm:pt>
    <dgm:pt modelId="{40FC2949-1117-4B0E-8710-8DCC2ECF44EA}" type="pres">
      <dgm:prSet presAssocID="{C109B61D-D3A1-4D26-8F22-A74BD6A4E163}" presName="Subtitle" presStyleLbl="revTx" presStyleIdx="2" presStyleCnt="6">
        <dgm:presLayoutVars>
          <dgm:chMax val="0"/>
          <dgm:bulletEnabled/>
        </dgm:presLayoutVars>
      </dgm:prSet>
      <dgm:spPr/>
    </dgm:pt>
    <dgm:pt modelId="{5C0040A4-EA74-417D-A323-263E176DCAA3}" type="pres">
      <dgm:prSet presAssocID="{C109B61D-D3A1-4D26-8F22-A74BD6A4E163}" presName="Description" presStyleLbl="revTx" presStyleIdx="3" presStyleCnt="6">
        <dgm:presLayoutVars>
          <dgm:bulletEnabled/>
        </dgm:presLayoutVars>
      </dgm:prSet>
      <dgm:spPr/>
    </dgm:pt>
    <dgm:pt modelId="{0494C36B-682D-443D-AC5A-A18FF43C8CE2}" type="pres">
      <dgm:prSet presAssocID="{D530B34C-CD1D-4CEC-9A08-DFEA85674893}" presName="sibTrans" presStyleLbl="sibTrans2D1" presStyleIdx="0" presStyleCnt="0"/>
      <dgm:spPr/>
    </dgm:pt>
    <dgm:pt modelId="{5541CB2C-E16C-490F-9408-AE5D37BABBAB}" type="pres">
      <dgm:prSet presAssocID="{CA4B9720-0D8E-4645-B111-F9484C89332E}" presName="Composite" presStyleCnt="0"/>
      <dgm:spPr/>
    </dgm:pt>
    <dgm:pt modelId="{5C0BA1F9-30E1-4CD8-BCE4-847F2C3263BC}" type="pres">
      <dgm:prSet presAssocID="{CA4B9720-0D8E-4645-B111-F9484C89332E}"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 r="-3" b="-2"/>
          <a:stretch/>
        </a:blipFill>
      </dgm:spPr>
      <dgm:extLst>
        <a:ext uri="{E40237B7-FDA0-4F09-8148-C483321AD2D9}">
          <dgm14:cNvPr xmlns:dgm14="http://schemas.microsoft.com/office/drawing/2010/diagram" id="0" name="" descr="Safe storage concept isolated on white background"/>
        </a:ext>
      </dgm:extLst>
    </dgm:pt>
    <dgm:pt modelId="{C2BBB433-71A7-49FE-922C-8460E6991172}" type="pres">
      <dgm:prSet presAssocID="{CA4B9720-0D8E-4645-B111-F9484C89332E}" presName="Subtitle" presStyleLbl="revTx" presStyleIdx="4" presStyleCnt="6">
        <dgm:presLayoutVars>
          <dgm:chMax val="0"/>
          <dgm:bulletEnabled/>
        </dgm:presLayoutVars>
      </dgm:prSet>
      <dgm:spPr/>
    </dgm:pt>
    <dgm:pt modelId="{AEBB28BF-EE84-4B53-8885-505359A10FD2}" type="pres">
      <dgm:prSet presAssocID="{CA4B9720-0D8E-4645-B111-F9484C89332E}" presName="Description" presStyleLbl="revTx" presStyleIdx="5" presStyleCnt="6">
        <dgm:presLayoutVars>
          <dgm:bulletEnabled/>
        </dgm:presLayoutVars>
      </dgm:prSet>
      <dgm:spPr/>
    </dgm:pt>
  </dgm:ptLst>
  <dgm:cxnLst>
    <dgm:cxn modelId="{54BD5313-3B4D-429B-ABA0-A19A7363DCEF}" type="presOf" srcId="{D84E803E-2D03-44C8-AB46-017F586DA172}" destId="{031E4053-6756-4848-9FBC-3AA8F8F5BC54}" srcOrd="0" destOrd="0" presId="urn:microsoft.com/office/officeart/2024/3/layout/verticalVisualTextBlock1"/>
    <dgm:cxn modelId="{667C712A-1B9E-4E4C-A043-97FD02B21767}" srcId="{879CA397-14BB-457E-AD5C-77D7ED34605E}" destId="{3FEE9BC3-036E-40AE-84E1-648798F03848}" srcOrd="0" destOrd="0" parTransId="{152A98B4-DD3E-4CF2-979D-BD6B4F583A65}" sibTransId="{7249F34E-7559-487B-BED4-568E07FF8437}"/>
    <dgm:cxn modelId="{0B148A30-C04E-41AB-AA3B-94A4CB111E03}" srcId="{C109B61D-D3A1-4D26-8F22-A74BD6A4E163}" destId="{6C8BF269-3EB9-496E-900A-264CC90558DE}" srcOrd="0" destOrd="0" parTransId="{D95FAB3F-513B-4438-B3FC-F66147219849}" sibTransId="{AE0E7E90-7C3D-404E-BB71-DAF73DD525D7}"/>
    <dgm:cxn modelId="{E381EB35-3704-4B53-AFDD-CFBF456F127F}" srcId="{83C2AD61-444A-4DE0-A97B-7FA9340B27DB}" destId="{C109B61D-D3A1-4D26-8F22-A74BD6A4E163}" srcOrd="1" destOrd="0" parTransId="{7994EF5E-F4E8-4ED5-A971-2C2A8D3F4DDA}" sibTransId="{D530B34C-CD1D-4CEC-9A08-DFEA85674893}"/>
    <dgm:cxn modelId="{2C854445-FBCD-4075-BE73-863596D012C5}" srcId="{83C2AD61-444A-4DE0-A97B-7FA9340B27DB}" destId="{CA4B9720-0D8E-4645-B111-F9484C89332E}" srcOrd="2" destOrd="0" parTransId="{A06ACD6E-F40F-400A-A975-EAC6ADC5B293}" sibTransId="{6D47CF53-D4B6-425E-AB43-35E116C4BC27}"/>
    <dgm:cxn modelId="{1D32E06D-C8C7-4BF8-8727-C9BFF5C21991}" srcId="{CA4B9720-0D8E-4645-B111-F9484C89332E}" destId="{00B77CE1-95C8-4DE5-9C0C-915F6E7514E9}" srcOrd="0" destOrd="0" parTransId="{2C6063B2-6212-496B-897E-422FD623BECA}" sibTransId="{F72ED439-4199-4F8A-9D6E-0E48DF1ABB40}"/>
    <dgm:cxn modelId="{D285D45A-29AB-4C34-AAFA-B8FD89F32471}" srcId="{83C2AD61-444A-4DE0-A97B-7FA9340B27DB}" destId="{879CA397-14BB-457E-AD5C-77D7ED34605E}" srcOrd="0" destOrd="0" parTransId="{9EAC05E2-C6C5-4845-8A43-CE781DEC8AA6}" sibTransId="{D84E803E-2D03-44C8-AB46-017F586DA172}"/>
    <dgm:cxn modelId="{96ACEE5A-53A0-46E2-AF9B-F9B9D1439BC0}" type="presOf" srcId="{D530B34C-CD1D-4CEC-9A08-DFEA85674893}" destId="{0494C36B-682D-443D-AC5A-A18FF43C8CE2}" srcOrd="0" destOrd="0" presId="urn:microsoft.com/office/officeart/2024/3/layout/verticalVisualTextBlock1"/>
    <dgm:cxn modelId="{43773C89-6E0A-47F8-BD59-7646EE4C213C}" type="presOf" srcId="{C109B61D-D3A1-4D26-8F22-A74BD6A4E163}" destId="{40FC2949-1117-4B0E-8710-8DCC2ECF44EA}" srcOrd="0" destOrd="0" presId="urn:microsoft.com/office/officeart/2024/3/layout/verticalVisualTextBlock1"/>
    <dgm:cxn modelId="{73BD5D8C-B343-41FB-BA25-184183871CFB}" type="presOf" srcId="{83C2AD61-444A-4DE0-A97B-7FA9340B27DB}" destId="{A835C843-1C2F-4841-8192-ED3D52A36B56}" srcOrd="0" destOrd="0" presId="urn:microsoft.com/office/officeart/2024/3/layout/verticalVisualTextBlock1"/>
    <dgm:cxn modelId="{A1954396-6FB8-4781-9593-600700CDBB9E}" type="presOf" srcId="{6C8BF269-3EB9-496E-900A-264CC90558DE}" destId="{5C0040A4-EA74-417D-A323-263E176DCAA3}" srcOrd="0" destOrd="0" presId="urn:microsoft.com/office/officeart/2024/3/layout/verticalVisualTextBlock1"/>
    <dgm:cxn modelId="{90CF3E9D-09ED-404A-971B-A654AF8D4BAE}" type="presOf" srcId="{879CA397-14BB-457E-AD5C-77D7ED34605E}" destId="{DCCFF867-4D4C-45B4-9B50-C7CAB20A2280}" srcOrd="0" destOrd="0" presId="urn:microsoft.com/office/officeart/2024/3/layout/verticalVisualTextBlock1"/>
    <dgm:cxn modelId="{4F7659C7-76F9-4BC9-9258-0FB163D2F031}" type="presOf" srcId="{3FEE9BC3-036E-40AE-84E1-648798F03848}" destId="{39C9F0C2-BD0F-49AA-81A6-7767A82BFC14}" srcOrd="0" destOrd="0" presId="urn:microsoft.com/office/officeart/2024/3/layout/verticalVisualTextBlock1"/>
    <dgm:cxn modelId="{12567ED4-B5EF-4A9B-9A07-5BFDF7C981E2}" type="presOf" srcId="{CA4B9720-0D8E-4645-B111-F9484C89332E}" destId="{C2BBB433-71A7-49FE-922C-8460E6991172}" srcOrd="0" destOrd="0" presId="urn:microsoft.com/office/officeart/2024/3/layout/verticalVisualTextBlock1"/>
    <dgm:cxn modelId="{0E33B9E4-AF02-4821-86A7-C67D10BA9876}" type="presOf" srcId="{00B77CE1-95C8-4DE5-9C0C-915F6E7514E9}" destId="{AEBB28BF-EE84-4B53-8885-505359A10FD2}" srcOrd="0" destOrd="0" presId="urn:microsoft.com/office/officeart/2024/3/layout/verticalVisualTextBlock1"/>
    <dgm:cxn modelId="{E4F0192E-AEB0-4840-B3CD-10511AAC03F4}" type="presParOf" srcId="{A835C843-1C2F-4841-8192-ED3D52A36B56}" destId="{B009B7C4-15D4-4C9D-B52B-C26D04509F71}" srcOrd="0" destOrd="0" presId="urn:microsoft.com/office/officeart/2024/3/layout/verticalVisualTextBlock1"/>
    <dgm:cxn modelId="{2F121E00-FCF0-4C3D-8EE7-D22208B73049}" type="presParOf" srcId="{B009B7C4-15D4-4C9D-B52B-C26D04509F71}" destId="{5D0FE0B1-7521-4F11-9813-5649DC6C17DF}" srcOrd="0" destOrd="0" presId="urn:microsoft.com/office/officeart/2024/3/layout/verticalVisualTextBlock1"/>
    <dgm:cxn modelId="{020C505D-810B-4B33-BB60-EB853AB5F6FE}" type="presParOf" srcId="{B009B7C4-15D4-4C9D-B52B-C26D04509F71}" destId="{DCCFF867-4D4C-45B4-9B50-C7CAB20A2280}" srcOrd="1" destOrd="0" presId="urn:microsoft.com/office/officeart/2024/3/layout/verticalVisualTextBlock1"/>
    <dgm:cxn modelId="{D9563F3C-24D6-48A5-8B55-04A407092F9C}" type="presParOf" srcId="{B009B7C4-15D4-4C9D-B52B-C26D04509F71}" destId="{39C9F0C2-BD0F-49AA-81A6-7767A82BFC14}" srcOrd="2" destOrd="0" presId="urn:microsoft.com/office/officeart/2024/3/layout/verticalVisualTextBlock1"/>
    <dgm:cxn modelId="{444F32A4-6E39-4D17-BA39-8A2123E529EE}" type="presParOf" srcId="{A835C843-1C2F-4841-8192-ED3D52A36B56}" destId="{031E4053-6756-4848-9FBC-3AA8F8F5BC54}" srcOrd="1" destOrd="0" presId="urn:microsoft.com/office/officeart/2024/3/layout/verticalVisualTextBlock1"/>
    <dgm:cxn modelId="{EC9C2B40-1726-49A5-BF6A-36651D714A8A}" type="presParOf" srcId="{A835C843-1C2F-4841-8192-ED3D52A36B56}" destId="{9289FCB6-8170-4C30-83E2-11E1364AA0AA}" srcOrd="2" destOrd="0" presId="urn:microsoft.com/office/officeart/2024/3/layout/verticalVisualTextBlock1"/>
    <dgm:cxn modelId="{5643900C-CE46-499B-8040-3FD31D53166B}" type="presParOf" srcId="{9289FCB6-8170-4C30-83E2-11E1364AA0AA}" destId="{2E6C01D8-AF1C-477F-AEA8-FC3E5298CC51}" srcOrd="0" destOrd="0" presId="urn:microsoft.com/office/officeart/2024/3/layout/verticalVisualTextBlock1"/>
    <dgm:cxn modelId="{EEA019E0-112D-47BD-856F-03447BF9D362}" type="presParOf" srcId="{9289FCB6-8170-4C30-83E2-11E1364AA0AA}" destId="{40FC2949-1117-4B0E-8710-8DCC2ECF44EA}" srcOrd="1" destOrd="0" presId="urn:microsoft.com/office/officeart/2024/3/layout/verticalVisualTextBlock1"/>
    <dgm:cxn modelId="{DED1705F-5504-49EE-82A3-4FE1C8DF74BB}" type="presParOf" srcId="{9289FCB6-8170-4C30-83E2-11E1364AA0AA}" destId="{5C0040A4-EA74-417D-A323-263E176DCAA3}" srcOrd="2" destOrd="0" presId="urn:microsoft.com/office/officeart/2024/3/layout/verticalVisualTextBlock1"/>
    <dgm:cxn modelId="{55AE335E-C7D1-4583-B354-96CB9E3B91A8}" type="presParOf" srcId="{A835C843-1C2F-4841-8192-ED3D52A36B56}" destId="{0494C36B-682D-443D-AC5A-A18FF43C8CE2}" srcOrd="3" destOrd="0" presId="urn:microsoft.com/office/officeart/2024/3/layout/verticalVisualTextBlock1"/>
    <dgm:cxn modelId="{2D61A597-0EC1-4F82-863E-B4DDF99713AD}" type="presParOf" srcId="{A835C843-1C2F-4841-8192-ED3D52A36B56}" destId="{5541CB2C-E16C-490F-9408-AE5D37BABBAB}" srcOrd="4" destOrd="0" presId="urn:microsoft.com/office/officeart/2024/3/layout/verticalVisualTextBlock1"/>
    <dgm:cxn modelId="{1F86189A-D280-4AA2-B64A-99B27E298F0A}" type="presParOf" srcId="{5541CB2C-E16C-490F-9408-AE5D37BABBAB}" destId="{5C0BA1F9-30E1-4CD8-BCE4-847F2C3263BC}" srcOrd="0" destOrd="0" presId="urn:microsoft.com/office/officeart/2024/3/layout/verticalVisualTextBlock1"/>
    <dgm:cxn modelId="{FF6D9459-2BF7-4035-B3F9-85CC9295C238}" type="presParOf" srcId="{5541CB2C-E16C-490F-9408-AE5D37BABBAB}" destId="{C2BBB433-71A7-49FE-922C-8460E6991172}" srcOrd="1" destOrd="0" presId="urn:microsoft.com/office/officeart/2024/3/layout/verticalVisualTextBlock1"/>
    <dgm:cxn modelId="{30145893-EF26-4972-9220-D8582527485D}" type="presParOf" srcId="{5541CB2C-E16C-490F-9408-AE5D37BABBAB}" destId="{AEBB28BF-EE84-4B53-8885-505359A10FD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4F335-ED12-438C-ACB3-3B6CC137C3F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ABABD0D6-1939-4C8E-A5A3-839E79B7354D}">
      <dgm:prSet/>
      <dgm:spPr/>
      <dgm:t>
        <a:bodyPr/>
        <a:lstStyle/>
        <a:p>
          <a:pPr>
            <a:lnSpc>
              <a:spcPct val="100000"/>
            </a:lnSpc>
            <a:defRPr b="1"/>
          </a:pPr>
          <a:r>
            <a:rPr lang="en-US"/>
            <a:t>SOC Reports Overview</a:t>
          </a:r>
        </a:p>
      </dgm:t>
    </dgm:pt>
    <dgm:pt modelId="{C5FE8E0D-E185-42DE-A6AA-77DDD5AE9EB8}" type="parTrans" cxnId="{ED0DECE6-039A-4801-A4C1-3EA06EF80B46}">
      <dgm:prSet/>
      <dgm:spPr/>
      <dgm:t>
        <a:bodyPr/>
        <a:lstStyle/>
        <a:p>
          <a:endParaRPr lang="en-US"/>
        </a:p>
      </dgm:t>
    </dgm:pt>
    <dgm:pt modelId="{C6B1A5E9-1A5C-4BE7-8501-60C3FE4F3D20}" type="sibTrans" cxnId="{ED0DECE6-039A-4801-A4C1-3EA06EF80B46}">
      <dgm:prSet/>
      <dgm:spPr/>
      <dgm:t>
        <a:bodyPr/>
        <a:lstStyle/>
        <a:p>
          <a:pPr>
            <a:lnSpc>
              <a:spcPct val="100000"/>
            </a:lnSpc>
            <a:defRPr b="1"/>
          </a:pPr>
          <a:endParaRPr lang="en-US"/>
        </a:p>
      </dgm:t>
    </dgm:pt>
    <dgm:pt modelId="{9318AD4D-16DB-4230-9444-2CE2C014CB4F}">
      <dgm:prSet/>
      <dgm:spPr/>
      <dgm:t>
        <a:bodyPr/>
        <a:lstStyle/>
        <a:p>
          <a:pPr>
            <a:lnSpc>
              <a:spcPct val="100000"/>
            </a:lnSpc>
          </a:pPr>
          <a:r>
            <a:rPr lang="en-US"/>
            <a:t>SOC reports assess third-party vendors’ controls to ensure secure and reliable SaaS service delivery.</a:t>
          </a:r>
        </a:p>
      </dgm:t>
    </dgm:pt>
    <dgm:pt modelId="{A1C3F1E6-0DAF-44EC-BE9C-C8FCF7AAC366}" type="parTrans" cxnId="{815A4084-C4A2-4A41-A0B3-EE78732DDC28}">
      <dgm:prSet/>
      <dgm:spPr/>
      <dgm:t>
        <a:bodyPr/>
        <a:lstStyle/>
        <a:p>
          <a:endParaRPr lang="en-US"/>
        </a:p>
      </dgm:t>
    </dgm:pt>
    <dgm:pt modelId="{C276FEED-FC71-489D-BDD1-B9D56F0BD9A6}" type="sibTrans" cxnId="{815A4084-C4A2-4A41-A0B3-EE78732DDC28}">
      <dgm:prSet/>
      <dgm:spPr/>
      <dgm:t>
        <a:bodyPr/>
        <a:lstStyle/>
        <a:p>
          <a:endParaRPr lang="en-US"/>
        </a:p>
      </dgm:t>
    </dgm:pt>
    <dgm:pt modelId="{8D293957-6780-47C0-9439-696977A2D53B}">
      <dgm:prSet/>
      <dgm:spPr/>
      <dgm:t>
        <a:bodyPr/>
        <a:lstStyle/>
        <a:p>
          <a:pPr>
            <a:lnSpc>
              <a:spcPct val="100000"/>
            </a:lnSpc>
            <a:defRPr b="1"/>
          </a:pPr>
          <a:r>
            <a:rPr lang="en-US"/>
            <a:t>Vendor Compliance Assurance</a:t>
          </a:r>
        </a:p>
      </dgm:t>
    </dgm:pt>
    <dgm:pt modelId="{BBEF7EEF-4A8D-4FDF-AF0A-A2D0774B40C6}" type="parTrans" cxnId="{1C387717-CF24-47A4-A1CE-C985F2E403B5}">
      <dgm:prSet/>
      <dgm:spPr/>
      <dgm:t>
        <a:bodyPr/>
        <a:lstStyle/>
        <a:p>
          <a:endParaRPr lang="en-US"/>
        </a:p>
      </dgm:t>
    </dgm:pt>
    <dgm:pt modelId="{CCA7962C-2415-4BE1-AE03-17DCCBC6C749}" type="sibTrans" cxnId="{1C387717-CF24-47A4-A1CE-C985F2E403B5}">
      <dgm:prSet/>
      <dgm:spPr/>
      <dgm:t>
        <a:bodyPr/>
        <a:lstStyle/>
        <a:p>
          <a:pPr>
            <a:lnSpc>
              <a:spcPct val="100000"/>
            </a:lnSpc>
            <a:defRPr b="1"/>
          </a:pPr>
          <a:endParaRPr lang="en-US"/>
        </a:p>
      </dgm:t>
    </dgm:pt>
    <dgm:pt modelId="{2D4EE82B-A174-40D0-9A25-77674DB58731}">
      <dgm:prSet/>
      <dgm:spPr/>
      <dgm:t>
        <a:bodyPr/>
        <a:lstStyle/>
        <a:p>
          <a:pPr>
            <a:lnSpc>
              <a:spcPct val="100000"/>
            </a:lnSpc>
          </a:pPr>
          <a:r>
            <a:rPr lang="en-US"/>
            <a:t>Reviewing these reports ensures vendors meet security and operational standards protecting university data.</a:t>
          </a:r>
        </a:p>
      </dgm:t>
    </dgm:pt>
    <dgm:pt modelId="{A9175294-DF58-4681-A8FC-8515A45688E3}" type="parTrans" cxnId="{B605A05F-22D3-420E-B7CA-0090777030E1}">
      <dgm:prSet/>
      <dgm:spPr/>
      <dgm:t>
        <a:bodyPr/>
        <a:lstStyle/>
        <a:p>
          <a:endParaRPr lang="en-US"/>
        </a:p>
      </dgm:t>
    </dgm:pt>
    <dgm:pt modelId="{E991C553-B7AF-4E59-98AA-7DD5241E4008}" type="sibTrans" cxnId="{B605A05F-22D3-420E-B7CA-0090777030E1}">
      <dgm:prSet/>
      <dgm:spPr/>
      <dgm:t>
        <a:bodyPr/>
        <a:lstStyle/>
        <a:p>
          <a:endParaRPr lang="en-US"/>
        </a:p>
      </dgm:t>
    </dgm:pt>
    <dgm:pt modelId="{BF2147F3-7382-4E21-905D-285EA18F2CD6}">
      <dgm:prSet/>
      <dgm:spPr/>
      <dgm:t>
        <a:bodyPr/>
        <a:lstStyle/>
        <a:p>
          <a:pPr>
            <a:lnSpc>
              <a:spcPct val="100000"/>
            </a:lnSpc>
            <a:defRPr b="1"/>
          </a:pPr>
          <a:r>
            <a:rPr lang="en-US"/>
            <a:t>Data and Service Protection</a:t>
          </a:r>
        </a:p>
      </dgm:t>
    </dgm:pt>
    <dgm:pt modelId="{D4509287-C110-46DB-816F-67423D971D00}" type="parTrans" cxnId="{4B30BFEB-4149-4D70-9248-6212A31A2016}">
      <dgm:prSet/>
      <dgm:spPr/>
      <dgm:t>
        <a:bodyPr/>
        <a:lstStyle/>
        <a:p>
          <a:endParaRPr lang="en-US"/>
        </a:p>
      </dgm:t>
    </dgm:pt>
    <dgm:pt modelId="{01BEAC8E-1341-4A59-947E-DD908A12E70B}" type="sibTrans" cxnId="{4B30BFEB-4149-4D70-9248-6212A31A2016}">
      <dgm:prSet/>
      <dgm:spPr/>
      <dgm:t>
        <a:bodyPr/>
        <a:lstStyle/>
        <a:p>
          <a:endParaRPr lang="en-US"/>
        </a:p>
      </dgm:t>
    </dgm:pt>
    <dgm:pt modelId="{8CD6629F-6C60-4944-A6A7-DA6EB68600F4}">
      <dgm:prSet/>
      <dgm:spPr/>
      <dgm:t>
        <a:bodyPr/>
        <a:lstStyle/>
        <a:p>
          <a:pPr>
            <a:lnSpc>
              <a:spcPct val="100000"/>
            </a:lnSpc>
          </a:pPr>
          <a:r>
            <a:rPr lang="en-US"/>
            <a:t>The audit safeguards university data and IT services from security risks and vulnerabilities.</a:t>
          </a:r>
        </a:p>
      </dgm:t>
    </dgm:pt>
    <dgm:pt modelId="{6CE53FCF-33ED-4526-83A4-71BC2575111F}" type="parTrans" cxnId="{5C8E6C04-4CB2-4615-B840-09ACAB67C718}">
      <dgm:prSet/>
      <dgm:spPr/>
      <dgm:t>
        <a:bodyPr/>
        <a:lstStyle/>
        <a:p>
          <a:endParaRPr lang="en-US"/>
        </a:p>
      </dgm:t>
    </dgm:pt>
    <dgm:pt modelId="{2772AA04-37D5-4F50-A75C-064F038123BC}" type="sibTrans" cxnId="{5C8E6C04-4CB2-4615-B840-09ACAB67C718}">
      <dgm:prSet/>
      <dgm:spPr/>
      <dgm:t>
        <a:bodyPr/>
        <a:lstStyle/>
        <a:p>
          <a:endParaRPr lang="en-US"/>
        </a:p>
      </dgm:t>
    </dgm:pt>
    <dgm:pt modelId="{2E56B2E7-7800-48C1-A59D-3A8F0548C142}" type="pres">
      <dgm:prSet presAssocID="{5E64F335-ED12-438C-ACB3-3B6CC137C3FD}" presName="Root" presStyleCnt="0">
        <dgm:presLayoutVars>
          <dgm:dir/>
          <dgm:resizeHandles val="exact"/>
        </dgm:presLayoutVars>
      </dgm:prSet>
      <dgm:spPr/>
    </dgm:pt>
    <dgm:pt modelId="{0A76D31B-A25F-48C8-A3ED-05AEB711A343}" type="pres">
      <dgm:prSet presAssocID="{ABABD0D6-1939-4C8E-A5A3-839E79B7354D}" presName="Composite" presStyleCnt="0"/>
      <dgm:spPr/>
    </dgm:pt>
    <dgm:pt modelId="{378EB198-0C72-46B6-A0C9-CA9F246D0AAE}" type="pres">
      <dgm:prSet presAssocID="{ABABD0D6-1939-4C8E-A5A3-839E79B7354D}"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29092" r="4155" b="-5"/>
          <a:stretch/>
        </a:blipFill>
      </dgm:spPr>
      <dgm:extLst>
        <a:ext uri="{E40237B7-FDA0-4F09-8148-C483321AD2D9}">
          <dgm14:cNvPr xmlns:dgm14="http://schemas.microsoft.com/office/drawing/2010/diagram" id="0" name="" descr="Desk with productivity items"/>
        </a:ext>
      </dgm:extLst>
    </dgm:pt>
    <dgm:pt modelId="{0C001861-EE24-4CBB-93F8-755412AB3AF0}" type="pres">
      <dgm:prSet presAssocID="{ABABD0D6-1939-4C8E-A5A3-839E79B7354D}" presName="Subtitle" presStyleLbl="revTx" presStyleIdx="0" presStyleCnt="6">
        <dgm:presLayoutVars>
          <dgm:chMax val="0"/>
          <dgm:bulletEnabled/>
        </dgm:presLayoutVars>
      </dgm:prSet>
      <dgm:spPr/>
    </dgm:pt>
    <dgm:pt modelId="{B71B8FF7-AA01-4C43-848C-4FA902E412D0}" type="pres">
      <dgm:prSet presAssocID="{ABABD0D6-1939-4C8E-A5A3-839E79B7354D}" presName="Description" presStyleLbl="revTx" presStyleIdx="1" presStyleCnt="6">
        <dgm:presLayoutVars>
          <dgm:bulletEnabled/>
        </dgm:presLayoutVars>
      </dgm:prSet>
      <dgm:spPr/>
    </dgm:pt>
    <dgm:pt modelId="{AA997036-1B1B-4AED-BD77-E7E96FF539A8}" type="pres">
      <dgm:prSet presAssocID="{C6B1A5E9-1A5C-4BE7-8501-60C3FE4F3D20}" presName="sibTrans" presStyleLbl="sibTrans2D1" presStyleIdx="0" presStyleCnt="0"/>
      <dgm:spPr/>
    </dgm:pt>
    <dgm:pt modelId="{9C70A51D-C4AD-405C-BA5B-036CE3EB3486}" type="pres">
      <dgm:prSet presAssocID="{8D293957-6780-47C0-9439-696977A2D53B}" presName="Composite" presStyleCnt="0"/>
      <dgm:spPr/>
    </dgm:pt>
    <dgm:pt modelId="{C085E34B-174D-4749-89A3-E89848C85F02}" type="pres">
      <dgm:prSet presAssocID="{8D293957-6780-47C0-9439-696977A2D53B}"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8541" r="14706" b="-5"/>
          <a:stretch/>
        </a:blipFill>
      </dgm:spPr>
      <dgm:extLst>
        <a:ext uri="{E40237B7-FDA0-4F09-8148-C483321AD2D9}">
          <dgm14:cNvPr xmlns:dgm14="http://schemas.microsoft.com/office/drawing/2010/diagram" id="0" name="" descr="Young man filling Scholarship application form on internet"/>
        </a:ext>
      </dgm:extLst>
    </dgm:pt>
    <dgm:pt modelId="{314CF80E-41DD-4C52-8F2D-9576549B9DDD}" type="pres">
      <dgm:prSet presAssocID="{8D293957-6780-47C0-9439-696977A2D53B}" presName="Subtitle" presStyleLbl="revTx" presStyleIdx="2" presStyleCnt="6">
        <dgm:presLayoutVars>
          <dgm:chMax val="0"/>
          <dgm:bulletEnabled/>
        </dgm:presLayoutVars>
      </dgm:prSet>
      <dgm:spPr/>
    </dgm:pt>
    <dgm:pt modelId="{2B11C090-EA4C-4D1B-A019-475EADAB81AD}" type="pres">
      <dgm:prSet presAssocID="{8D293957-6780-47C0-9439-696977A2D53B}" presName="Description" presStyleLbl="revTx" presStyleIdx="3" presStyleCnt="6">
        <dgm:presLayoutVars>
          <dgm:bulletEnabled/>
        </dgm:presLayoutVars>
      </dgm:prSet>
      <dgm:spPr/>
    </dgm:pt>
    <dgm:pt modelId="{E2043245-D3E7-42DA-80D5-4CA4C63A3693}" type="pres">
      <dgm:prSet presAssocID="{CCA7962C-2415-4BE1-AE03-17DCCBC6C749}" presName="sibTrans" presStyleLbl="sibTrans2D1" presStyleIdx="0" presStyleCnt="0"/>
      <dgm:spPr/>
    </dgm:pt>
    <dgm:pt modelId="{8D7C657E-9A3B-49F2-A9F9-D7EF0210373A}" type="pres">
      <dgm:prSet presAssocID="{BF2147F3-7382-4E21-905D-285EA18F2CD6}" presName="Composite" presStyleCnt="0"/>
      <dgm:spPr/>
    </dgm:pt>
    <dgm:pt modelId="{20652738-09F7-4CC3-A03D-63B2D2CB366E}" type="pres">
      <dgm:prSet presAssocID="{BF2147F3-7382-4E21-905D-285EA18F2CD6}"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2229" r="21018" b="-5"/>
          <a:stretch/>
        </a:blipFill>
      </dgm:spPr>
      <dgm:extLst>
        <a:ext uri="{E40237B7-FDA0-4F09-8148-C483321AD2D9}">
          <dgm14:cNvPr xmlns:dgm14="http://schemas.microsoft.com/office/drawing/2010/diagram" id="0" name="" descr="visual touch screen with web icons"/>
        </a:ext>
      </dgm:extLst>
    </dgm:pt>
    <dgm:pt modelId="{2CBCCC77-1E3A-4F70-B653-C2222B9C1A90}" type="pres">
      <dgm:prSet presAssocID="{BF2147F3-7382-4E21-905D-285EA18F2CD6}" presName="Subtitle" presStyleLbl="revTx" presStyleIdx="4" presStyleCnt="6">
        <dgm:presLayoutVars>
          <dgm:chMax val="0"/>
          <dgm:bulletEnabled/>
        </dgm:presLayoutVars>
      </dgm:prSet>
      <dgm:spPr/>
    </dgm:pt>
    <dgm:pt modelId="{936D562E-AD06-41EE-84C0-8FC74CBBF767}" type="pres">
      <dgm:prSet presAssocID="{BF2147F3-7382-4E21-905D-285EA18F2CD6}" presName="Description" presStyleLbl="revTx" presStyleIdx="5" presStyleCnt="6">
        <dgm:presLayoutVars>
          <dgm:bulletEnabled/>
        </dgm:presLayoutVars>
      </dgm:prSet>
      <dgm:spPr/>
    </dgm:pt>
  </dgm:ptLst>
  <dgm:cxnLst>
    <dgm:cxn modelId="{5C8E6C04-4CB2-4615-B840-09ACAB67C718}" srcId="{BF2147F3-7382-4E21-905D-285EA18F2CD6}" destId="{8CD6629F-6C60-4944-A6A7-DA6EB68600F4}" srcOrd="0" destOrd="0" parTransId="{6CE53FCF-33ED-4526-83A4-71BC2575111F}" sibTransId="{2772AA04-37D5-4F50-A75C-064F038123BC}"/>
    <dgm:cxn modelId="{F26E510C-D77A-4EF2-B592-7A36DBF57356}" type="presOf" srcId="{CCA7962C-2415-4BE1-AE03-17DCCBC6C749}" destId="{E2043245-D3E7-42DA-80D5-4CA4C63A3693}" srcOrd="0" destOrd="0" presId="urn:microsoft.com/office/officeart/2024/3/layout/verticalVisualTextBlock1"/>
    <dgm:cxn modelId="{1C387717-CF24-47A4-A1CE-C985F2E403B5}" srcId="{5E64F335-ED12-438C-ACB3-3B6CC137C3FD}" destId="{8D293957-6780-47C0-9439-696977A2D53B}" srcOrd="1" destOrd="0" parTransId="{BBEF7EEF-4A8D-4FDF-AF0A-A2D0774B40C6}" sibTransId="{CCA7962C-2415-4BE1-AE03-17DCCBC6C749}"/>
    <dgm:cxn modelId="{72F1C135-EBA8-4309-A0E1-55FCBC4C9586}" type="presOf" srcId="{2D4EE82B-A174-40D0-9A25-77674DB58731}" destId="{2B11C090-EA4C-4D1B-A019-475EADAB81AD}" srcOrd="0" destOrd="0" presId="urn:microsoft.com/office/officeart/2024/3/layout/verticalVisualTextBlock1"/>
    <dgm:cxn modelId="{B605A05F-22D3-420E-B7CA-0090777030E1}" srcId="{8D293957-6780-47C0-9439-696977A2D53B}" destId="{2D4EE82B-A174-40D0-9A25-77674DB58731}" srcOrd="0" destOrd="0" parTransId="{A9175294-DF58-4681-A8FC-8515A45688E3}" sibTransId="{E991C553-B7AF-4E59-98AA-7DD5241E4008}"/>
    <dgm:cxn modelId="{2AF04663-0665-4463-B1D3-4E29E18EDB49}" type="presOf" srcId="{ABABD0D6-1939-4C8E-A5A3-839E79B7354D}" destId="{0C001861-EE24-4CBB-93F8-755412AB3AF0}" srcOrd="0" destOrd="0" presId="urn:microsoft.com/office/officeart/2024/3/layout/verticalVisualTextBlock1"/>
    <dgm:cxn modelId="{6457F774-972C-493D-AB89-3E8A5ED4A301}" type="presOf" srcId="{BF2147F3-7382-4E21-905D-285EA18F2CD6}" destId="{2CBCCC77-1E3A-4F70-B653-C2222B9C1A90}" srcOrd="0" destOrd="0" presId="urn:microsoft.com/office/officeart/2024/3/layout/verticalVisualTextBlock1"/>
    <dgm:cxn modelId="{3A0BF355-3B19-42A4-A101-2E4F2768C4E7}" type="presOf" srcId="{5E64F335-ED12-438C-ACB3-3B6CC137C3FD}" destId="{2E56B2E7-7800-48C1-A59D-3A8F0548C142}" srcOrd="0" destOrd="0" presId="urn:microsoft.com/office/officeart/2024/3/layout/verticalVisualTextBlock1"/>
    <dgm:cxn modelId="{815A4084-C4A2-4A41-A0B3-EE78732DDC28}" srcId="{ABABD0D6-1939-4C8E-A5A3-839E79B7354D}" destId="{9318AD4D-16DB-4230-9444-2CE2C014CB4F}" srcOrd="0" destOrd="0" parTransId="{A1C3F1E6-0DAF-44EC-BE9C-C8FCF7AAC366}" sibTransId="{C276FEED-FC71-489D-BDD1-B9D56F0BD9A6}"/>
    <dgm:cxn modelId="{D7E377A0-C30B-456D-9766-15F52B6C8A49}" type="presOf" srcId="{8D293957-6780-47C0-9439-696977A2D53B}" destId="{314CF80E-41DD-4C52-8F2D-9576549B9DDD}" srcOrd="0" destOrd="0" presId="urn:microsoft.com/office/officeart/2024/3/layout/verticalVisualTextBlock1"/>
    <dgm:cxn modelId="{AE9F31B1-5A43-4C6B-976E-7FEF64B1075D}" type="presOf" srcId="{9318AD4D-16DB-4230-9444-2CE2C014CB4F}" destId="{B71B8FF7-AA01-4C43-848C-4FA902E412D0}" srcOrd="0" destOrd="0" presId="urn:microsoft.com/office/officeart/2024/3/layout/verticalVisualTextBlock1"/>
    <dgm:cxn modelId="{58A1F4C9-2A02-4E7B-9C8B-F431F353234E}" type="presOf" srcId="{C6B1A5E9-1A5C-4BE7-8501-60C3FE4F3D20}" destId="{AA997036-1B1B-4AED-BD77-E7E96FF539A8}" srcOrd="0" destOrd="0" presId="urn:microsoft.com/office/officeart/2024/3/layout/verticalVisualTextBlock1"/>
    <dgm:cxn modelId="{ED0DECE6-039A-4801-A4C1-3EA06EF80B46}" srcId="{5E64F335-ED12-438C-ACB3-3B6CC137C3FD}" destId="{ABABD0D6-1939-4C8E-A5A3-839E79B7354D}" srcOrd="0" destOrd="0" parTransId="{C5FE8E0D-E185-42DE-A6AA-77DDD5AE9EB8}" sibTransId="{C6B1A5E9-1A5C-4BE7-8501-60C3FE4F3D20}"/>
    <dgm:cxn modelId="{4B30BFEB-4149-4D70-9248-6212A31A2016}" srcId="{5E64F335-ED12-438C-ACB3-3B6CC137C3FD}" destId="{BF2147F3-7382-4E21-905D-285EA18F2CD6}" srcOrd="2" destOrd="0" parTransId="{D4509287-C110-46DB-816F-67423D971D00}" sibTransId="{01BEAC8E-1341-4A59-947E-DD908A12E70B}"/>
    <dgm:cxn modelId="{C92877EF-E40E-4281-9341-39FA0E083FE7}" type="presOf" srcId="{8CD6629F-6C60-4944-A6A7-DA6EB68600F4}" destId="{936D562E-AD06-41EE-84C0-8FC74CBBF767}" srcOrd="0" destOrd="0" presId="urn:microsoft.com/office/officeart/2024/3/layout/verticalVisualTextBlock1"/>
    <dgm:cxn modelId="{570ABDBD-EC1C-4AAF-9784-D0FC55C882BE}" type="presParOf" srcId="{2E56B2E7-7800-48C1-A59D-3A8F0548C142}" destId="{0A76D31B-A25F-48C8-A3ED-05AEB711A343}" srcOrd="0" destOrd="0" presId="urn:microsoft.com/office/officeart/2024/3/layout/verticalVisualTextBlock1"/>
    <dgm:cxn modelId="{5BEB856A-FA92-43A8-B06A-AFEAEEA68C75}" type="presParOf" srcId="{0A76D31B-A25F-48C8-A3ED-05AEB711A343}" destId="{378EB198-0C72-46B6-A0C9-CA9F246D0AAE}" srcOrd="0" destOrd="0" presId="urn:microsoft.com/office/officeart/2024/3/layout/verticalVisualTextBlock1"/>
    <dgm:cxn modelId="{56216D55-906A-443D-BC94-F9D549691E7A}" type="presParOf" srcId="{0A76D31B-A25F-48C8-A3ED-05AEB711A343}" destId="{0C001861-EE24-4CBB-93F8-755412AB3AF0}" srcOrd="1" destOrd="0" presId="urn:microsoft.com/office/officeart/2024/3/layout/verticalVisualTextBlock1"/>
    <dgm:cxn modelId="{CE7B2FDE-31EA-49F0-94A8-92F2B97686E1}" type="presParOf" srcId="{0A76D31B-A25F-48C8-A3ED-05AEB711A343}" destId="{B71B8FF7-AA01-4C43-848C-4FA902E412D0}" srcOrd="2" destOrd="0" presId="urn:microsoft.com/office/officeart/2024/3/layout/verticalVisualTextBlock1"/>
    <dgm:cxn modelId="{7125520C-D262-4F4C-BBD6-6D0B06B8D21E}" type="presParOf" srcId="{2E56B2E7-7800-48C1-A59D-3A8F0548C142}" destId="{AA997036-1B1B-4AED-BD77-E7E96FF539A8}" srcOrd="1" destOrd="0" presId="urn:microsoft.com/office/officeart/2024/3/layout/verticalVisualTextBlock1"/>
    <dgm:cxn modelId="{A53EF5C3-B558-46ED-9FEC-A59B6B246AA4}" type="presParOf" srcId="{2E56B2E7-7800-48C1-A59D-3A8F0548C142}" destId="{9C70A51D-C4AD-405C-BA5B-036CE3EB3486}" srcOrd="2" destOrd="0" presId="urn:microsoft.com/office/officeart/2024/3/layout/verticalVisualTextBlock1"/>
    <dgm:cxn modelId="{37737415-D5B2-4058-BB1E-414EA193BCBC}" type="presParOf" srcId="{9C70A51D-C4AD-405C-BA5B-036CE3EB3486}" destId="{C085E34B-174D-4749-89A3-E89848C85F02}" srcOrd="0" destOrd="0" presId="urn:microsoft.com/office/officeart/2024/3/layout/verticalVisualTextBlock1"/>
    <dgm:cxn modelId="{4E3BE695-71DE-4AF5-A2F7-FBB5DEB407F3}" type="presParOf" srcId="{9C70A51D-C4AD-405C-BA5B-036CE3EB3486}" destId="{314CF80E-41DD-4C52-8F2D-9576549B9DDD}" srcOrd="1" destOrd="0" presId="urn:microsoft.com/office/officeart/2024/3/layout/verticalVisualTextBlock1"/>
    <dgm:cxn modelId="{E78B7E1C-56BA-4D8C-AC7E-2BE72B3ECD98}" type="presParOf" srcId="{9C70A51D-C4AD-405C-BA5B-036CE3EB3486}" destId="{2B11C090-EA4C-4D1B-A019-475EADAB81AD}" srcOrd="2" destOrd="0" presId="urn:microsoft.com/office/officeart/2024/3/layout/verticalVisualTextBlock1"/>
    <dgm:cxn modelId="{27E73FAC-E21C-4FAF-A68A-0D9683F52975}" type="presParOf" srcId="{2E56B2E7-7800-48C1-A59D-3A8F0548C142}" destId="{E2043245-D3E7-42DA-80D5-4CA4C63A3693}" srcOrd="3" destOrd="0" presId="urn:microsoft.com/office/officeart/2024/3/layout/verticalVisualTextBlock1"/>
    <dgm:cxn modelId="{2BA45CF5-92DC-4C2B-868A-7488E92B80AD}" type="presParOf" srcId="{2E56B2E7-7800-48C1-A59D-3A8F0548C142}" destId="{8D7C657E-9A3B-49F2-A9F9-D7EF0210373A}" srcOrd="4" destOrd="0" presId="urn:microsoft.com/office/officeart/2024/3/layout/verticalVisualTextBlock1"/>
    <dgm:cxn modelId="{921D71DD-6C3C-48C2-BB6E-4BDD56038903}" type="presParOf" srcId="{8D7C657E-9A3B-49F2-A9F9-D7EF0210373A}" destId="{20652738-09F7-4CC3-A03D-63B2D2CB366E}" srcOrd="0" destOrd="0" presId="urn:microsoft.com/office/officeart/2024/3/layout/verticalVisualTextBlock1"/>
    <dgm:cxn modelId="{B1A3640C-4DDD-496F-828E-BEA6E640A7A0}" type="presParOf" srcId="{8D7C657E-9A3B-49F2-A9F9-D7EF0210373A}" destId="{2CBCCC77-1E3A-4F70-B653-C2222B9C1A90}" srcOrd="1" destOrd="0" presId="urn:microsoft.com/office/officeart/2024/3/layout/verticalVisualTextBlock1"/>
    <dgm:cxn modelId="{10F22B23-2632-445D-AD5B-A99610AB5C86}" type="presParOf" srcId="{8D7C657E-9A3B-49F2-A9F9-D7EF0210373A}" destId="{936D562E-AD06-41EE-84C0-8FC74CBBF76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228A7-415E-452D-8741-E372E0DD273B}">
      <dsp:nvSpPr>
        <dsp:cNvPr id="0" name=""/>
        <dsp:cNvSpPr/>
      </dsp:nvSpPr>
      <dsp:spPr>
        <a:xfrm>
          <a:off x="0" y="0"/>
          <a:ext cx="1565150" cy="15651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t="20429" r="-8" b="4565"/>
          <a:stretch/>
        </a:blipFill>
        <a:ln>
          <a:noFill/>
        </a:ln>
        <a:effectLst/>
      </dsp:spPr>
      <dsp:style>
        <a:lnRef idx="0">
          <a:scrgbClr r="0" g="0" b="0"/>
        </a:lnRef>
        <a:fillRef idx="3">
          <a:scrgbClr r="0" g="0" b="0"/>
        </a:fillRef>
        <a:effectRef idx="2">
          <a:scrgbClr r="0" g="0" b="0"/>
        </a:effectRef>
        <a:fontRef idx="minor">
          <a:schemeClr val="lt1"/>
        </a:fontRef>
      </dsp:style>
    </dsp:sp>
    <dsp:sp modelId="{C603AB37-F9AE-46B5-8F04-99806E167F07}">
      <dsp:nvSpPr>
        <dsp:cNvPr id="0" name=""/>
        <dsp:cNvSpPr/>
      </dsp:nvSpPr>
      <dsp:spPr>
        <a:xfrm>
          <a:off x="1745150" y="0"/>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Audit Scope</a:t>
          </a:r>
        </a:p>
      </dsp:txBody>
      <dsp:txXfrm>
        <a:off x="1745150" y="0"/>
        <a:ext cx="9218124" cy="377186"/>
      </dsp:txXfrm>
    </dsp:sp>
    <dsp:sp modelId="{66E72606-006F-45D4-BC9F-39A6CD18A46B}">
      <dsp:nvSpPr>
        <dsp:cNvPr id="0" name=""/>
        <dsp:cNvSpPr/>
      </dsp:nvSpPr>
      <dsp:spPr>
        <a:xfrm>
          <a:off x="1745150" y="377186"/>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audit will examine meal expenses, hotel payments, and transportation costs in athletic travel.</a:t>
          </a:r>
        </a:p>
      </dsp:txBody>
      <dsp:txXfrm>
        <a:off x="1745150" y="377186"/>
        <a:ext cx="9218124" cy="1187964"/>
      </dsp:txXfrm>
    </dsp:sp>
    <dsp:sp modelId="{136DD5BE-DDEB-417D-BB2B-948B9DFE49E8}">
      <dsp:nvSpPr>
        <dsp:cNvPr id="0" name=""/>
        <dsp:cNvSpPr/>
      </dsp:nvSpPr>
      <dsp:spPr>
        <a:xfrm>
          <a:off x="0" y="1690363"/>
          <a:ext cx="1565150" cy="156515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5106" r="30892" b="-3"/>
          <a:stretch/>
        </a:blipFill>
        <a:ln>
          <a:noFill/>
        </a:ln>
        <a:effectLst/>
      </dsp:spPr>
      <dsp:style>
        <a:lnRef idx="0">
          <a:scrgbClr r="0" g="0" b="0"/>
        </a:lnRef>
        <a:fillRef idx="3">
          <a:scrgbClr r="0" g="0" b="0"/>
        </a:fillRef>
        <a:effectRef idx="2">
          <a:scrgbClr r="0" g="0" b="0"/>
        </a:effectRef>
        <a:fontRef idx="minor">
          <a:schemeClr val="lt1"/>
        </a:fontRef>
      </dsp:style>
    </dsp:sp>
    <dsp:sp modelId="{A3CE414C-8436-4018-9EAA-95B8E262FA92}">
      <dsp:nvSpPr>
        <dsp:cNvPr id="0" name=""/>
        <dsp:cNvSpPr/>
      </dsp:nvSpPr>
      <dsp:spPr>
        <a:xfrm>
          <a:off x="1745150" y="1690363"/>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Compliance Assessment</a:t>
          </a:r>
        </a:p>
      </dsp:txBody>
      <dsp:txXfrm>
        <a:off x="1745150" y="1690363"/>
        <a:ext cx="9218124" cy="377186"/>
      </dsp:txXfrm>
    </dsp:sp>
    <dsp:sp modelId="{A7DFBF32-D787-43DD-9629-6AE3600A6FA7}">
      <dsp:nvSpPr>
        <dsp:cNvPr id="0" name=""/>
        <dsp:cNvSpPr/>
      </dsp:nvSpPr>
      <dsp:spPr>
        <a:xfrm>
          <a:off x="1745150" y="2067549"/>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review aims to assess compliance with established travel policies within the athletics department.</a:t>
          </a:r>
        </a:p>
      </dsp:txBody>
      <dsp:txXfrm>
        <a:off x="1745150" y="2067549"/>
        <a:ext cx="9218124" cy="1187964"/>
      </dsp:txXfrm>
    </dsp:sp>
    <dsp:sp modelId="{77E6873F-0C9A-409E-8798-C8524AF959D3}">
      <dsp:nvSpPr>
        <dsp:cNvPr id="0" name=""/>
        <dsp:cNvSpPr/>
      </dsp:nvSpPr>
      <dsp:spPr>
        <a:xfrm>
          <a:off x="0" y="3380726"/>
          <a:ext cx="1565150" cy="15651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20846" r="12401" b="-5"/>
          <a:stretch/>
        </a:blipFill>
        <a:ln>
          <a:noFill/>
        </a:ln>
        <a:effectLst/>
      </dsp:spPr>
      <dsp:style>
        <a:lnRef idx="0">
          <a:scrgbClr r="0" g="0" b="0"/>
        </a:lnRef>
        <a:fillRef idx="3">
          <a:scrgbClr r="0" g="0" b="0"/>
        </a:fillRef>
        <a:effectRef idx="2">
          <a:scrgbClr r="0" g="0" b="0"/>
        </a:effectRef>
        <a:fontRef idx="minor">
          <a:schemeClr val="lt1"/>
        </a:fontRef>
      </dsp:style>
    </dsp:sp>
    <dsp:sp modelId="{30FBFD73-B7D7-4668-A008-5C41CDFE6FA8}">
      <dsp:nvSpPr>
        <dsp:cNvPr id="0" name=""/>
        <dsp:cNvSpPr/>
      </dsp:nvSpPr>
      <dsp:spPr>
        <a:xfrm>
          <a:off x="1745150" y="3380726"/>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Cost Savings Opportunities</a:t>
          </a:r>
        </a:p>
      </dsp:txBody>
      <dsp:txXfrm>
        <a:off x="1745150" y="3380726"/>
        <a:ext cx="9218124" cy="377186"/>
      </dsp:txXfrm>
    </dsp:sp>
    <dsp:sp modelId="{6640E91C-8A91-41C1-8815-DCF5F444D142}">
      <dsp:nvSpPr>
        <dsp:cNvPr id="0" name=""/>
        <dsp:cNvSpPr/>
      </dsp:nvSpPr>
      <dsp:spPr>
        <a:xfrm>
          <a:off x="1745150" y="3757912"/>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Identifying opportunities to reduce costs and improve oversight of athletic travel expenditures is a key audit goal.</a:t>
          </a:r>
        </a:p>
      </dsp:txBody>
      <dsp:txXfrm>
        <a:off x="1745150" y="3757912"/>
        <a:ext cx="9218124" cy="1187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FE0B1-7521-4F11-9813-5649DC6C17DF}">
      <dsp:nvSpPr>
        <dsp:cNvPr id="0" name=""/>
        <dsp:cNvSpPr/>
      </dsp:nvSpPr>
      <dsp:spPr>
        <a:xfrm>
          <a:off x="0" y="0"/>
          <a:ext cx="1565150" cy="15651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125" r="4379" b="4"/>
          <a:stretch/>
        </a:blipFill>
        <a:ln>
          <a:noFill/>
        </a:ln>
        <a:effectLst/>
      </dsp:spPr>
      <dsp:style>
        <a:lnRef idx="0">
          <a:scrgbClr r="0" g="0" b="0"/>
        </a:lnRef>
        <a:fillRef idx="3">
          <a:scrgbClr r="0" g="0" b="0"/>
        </a:fillRef>
        <a:effectRef idx="2">
          <a:scrgbClr r="0" g="0" b="0"/>
        </a:effectRef>
        <a:fontRef idx="minor">
          <a:schemeClr val="lt1"/>
        </a:fontRef>
      </dsp:style>
    </dsp:sp>
    <dsp:sp modelId="{DCCFF867-4D4C-45B4-9B50-C7CAB20A2280}">
      <dsp:nvSpPr>
        <dsp:cNvPr id="0" name=""/>
        <dsp:cNvSpPr/>
      </dsp:nvSpPr>
      <dsp:spPr>
        <a:xfrm>
          <a:off x="1745150" y="0"/>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Scheduled Security Audits</a:t>
          </a:r>
        </a:p>
      </dsp:txBody>
      <dsp:txXfrm>
        <a:off x="1745150" y="0"/>
        <a:ext cx="9218124" cy="377186"/>
      </dsp:txXfrm>
    </dsp:sp>
    <dsp:sp modelId="{39C9F0C2-BD0F-49AA-81A6-7767A82BFC14}">
      <dsp:nvSpPr>
        <dsp:cNvPr id="0" name=""/>
        <dsp:cNvSpPr/>
      </dsp:nvSpPr>
      <dsp:spPr>
        <a:xfrm>
          <a:off x="1745150" y="377186"/>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Two sensitive system reviews will be performed during FY26 to assess critical IT infrastructure security.</a:t>
          </a:r>
        </a:p>
      </dsp:txBody>
      <dsp:txXfrm>
        <a:off x="1745150" y="377186"/>
        <a:ext cx="9218124" cy="1187964"/>
      </dsp:txXfrm>
    </dsp:sp>
    <dsp:sp modelId="{2E6C01D8-AF1C-477F-AEA8-FC3E5298CC51}">
      <dsp:nvSpPr>
        <dsp:cNvPr id="0" name=""/>
        <dsp:cNvSpPr/>
      </dsp:nvSpPr>
      <dsp:spPr>
        <a:xfrm>
          <a:off x="0" y="1690363"/>
          <a:ext cx="1565150" cy="156515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9546" r="13701" b="-5"/>
          <a:stretch/>
        </a:blipFill>
        <a:ln>
          <a:noFill/>
        </a:ln>
        <a:effectLst/>
      </dsp:spPr>
      <dsp:style>
        <a:lnRef idx="0">
          <a:scrgbClr r="0" g="0" b="0"/>
        </a:lnRef>
        <a:fillRef idx="3">
          <a:scrgbClr r="0" g="0" b="0"/>
        </a:fillRef>
        <a:effectRef idx="2">
          <a:scrgbClr r="0" g="0" b="0"/>
        </a:effectRef>
        <a:fontRef idx="minor">
          <a:schemeClr val="lt1"/>
        </a:fontRef>
      </dsp:style>
    </dsp:sp>
    <dsp:sp modelId="{40FC2949-1117-4B0E-8710-8DCC2ECF44EA}">
      <dsp:nvSpPr>
        <dsp:cNvPr id="0" name=""/>
        <dsp:cNvSpPr/>
      </dsp:nvSpPr>
      <dsp:spPr>
        <a:xfrm>
          <a:off x="1745150" y="1690363"/>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Focus on Access Controls</a:t>
          </a:r>
        </a:p>
      </dsp:txBody>
      <dsp:txXfrm>
        <a:off x="1745150" y="1690363"/>
        <a:ext cx="9218124" cy="377186"/>
      </dsp:txXfrm>
    </dsp:sp>
    <dsp:sp modelId="{5C0040A4-EA74-417D-A323-263E176DCAA3}">
      <dsp:nvSpPr>
        <dsp:cNvPr id="0" name=""/>
        <dsp:cNvSpPr/>
      </dsp:nvSpPr>
      <dsp:spPr>
        <a:xfrm>
          <a:off x="1745150" y="2067549"/>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Reviews will examine access control mechanisms to ensure only authorized users have system access.</a:t>
          </a:r>
        </a:p>
      </dsp:txBody>
      <dsp:txXfrm>
        <a:off x="1745150" y="2067549"/>
        <a:ext cx="9218124" cy="1187964"/>
      </dsp:txXfrm>
    </dsp:sp>
    <dsp:sp modelId="{5C0BA1F9-30E1-4CD8-BCE4-847F2C3263BC}">
      <dsp:nvSpPr>
        <dsp:cNvPr id="0" name=""/>
        <dsp:cNvSpPr/>
      </dsp:nvSpPr>
      <dsp:spPr>
        <a:xfrm>
          <a:off x="0" y="3380726"/>
          <a:ext cx="1565150" cy="15651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 r="-3" b="-2"/>
          <a:stretch/>
        </a:blipFill>
        <a:ln>
          <a:noFill/>
        </a:ln>
        <a:effectLst/>
      </dsp:spPr>
      <dsp:style>
        <a:lnRef idx="0">
          <a:scrgbClr r="0" g="0" b="0"/>
        </a:lnRef>
        <a:fillRef idx="3">
          <a:scrgbClr r="0" g="0" b="0"/>
        </a:fillRef>
        <a:effectRef idx="2">
          <a:scrgbClr r="0" g="0" b="0"/>
        </a:effectRef>
        <a:fontRef idx="minor">
          <a:schemeClr val="lt1"/>
        </a:fontRef>
      </dsp:style>
    </dsp:sp>
    <dsp:sp modelId="{C2BBB433-71A7-49FE-922C-8460E6991172}">
      <dsp:nvSpPr>
        <dsp:cNvPr id="0" name=""/>
        <dsp:cNvSpPr/>
      </dsp:nvSpPr>
      <dsp:spPr>
        <a:xfrm>
          <a:off x="1745150" y="3380726"/>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Data Protection Measures</a:t>
          </a:r>
        </a:p>
      </dsp:txBody>
      <dsp:txXfrm>
        <a:off x="1745150" y="3380726"/>
        <a:ext cx="9218124" cy="377186"/>
      </dsp:txXfrm>
    </dsp:sp>
    <dsp:sp modelId="{AEBB28BF-EE84-4B53-8885-505359A10FD2}">
      <dsp:nvSpPr>
        <dsp:cNvPr id="0" name=""/>
        <dsp:cNvSpPr/>
      </dsp:nvSpPr>
      <dsp:spPr>
        <a:xfrm>
          <a:off x="1745150" y="3757912"/>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audits will evaluate data protection protocols to prevent unauthorized data breaches and leaks.</a:t>
          </a:r>
        </a:p>
      </dsp:txBody>
      <dsp:txXfrm>
        <a:off x="1745150" y="3757912"/>
        <a:ext cx="9218124" cy="1187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EB198-0C72-46B6-A0C9-CA9F246D0AAE}">
      <dsp:nvSpPr>
        <dsp:cNvPr id="0" name=""/>
        <dsp:cNvSpPr/>
      </dsp:nvSpPr>
      <dsp:spPr>
        <a:xfrm>
          <a:off x="0" y="0"/>
          <a:ext cx="1565150" cy="15651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29092" r="4155" b="-5"/>
          <a:stretch/>
        </a:blipFill>
        <a:ln>
          <a:noFill/>
        </a:ln>
        <a:effectLst/>
      </dsp:spPr>
      <dsp:style>
        <a:lnRef idx="0">
          <a:scrgbClr r="0" g="0" b="0"/>
        </a:lnRef>
        <a:fillRef idx="3">
          <a:scrgbClr r="0" g="0" b="0"/>
        </a:fillRef>
        <a:effectRef idx="2">
          <a:scrgbClr r="0" g="0" b="0"/>
        </a:effectRef>
        <a:fontRef idx="minor">
          <a:schemeClr val="lt1"/>
        </a:fontRef>
      </dsp:style>
    </dsp:sp>
    <dsp:sp modelId="{0C001861-EE24-4CBB-93F8-755412AB3AF0}">
      <dsp:nvSpPr>
        <dsp:cNvPr id="0" name=""/>
        <dsp:cNvSpPr/>
      </dsp:nvSpPr>
      <dsp:spPr>
        <a:xfrm>
          <a:off x="1745150" y="0"/>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SOC Reports Overview</a:t>
          </a:r>
        </a:p>
      </dsp:txBody>
      <dsp:txXfrm>
        <a:off x="1745150" y="0"/>
        <a:ext cx="9218124" cy="377186"/>
      </dsp:txXfrm>
    </dsp:sp>
    <dsp:sp modelId="{B71B8FF7-AA01-4C43-848C-4FA902E412D0}">
      <dsp:nvSpPr>
        <dsp:cNvPr id="0" name=""/>
        <dsp:cNvSpPr/>
      </dsp:nvSpPr>
      <dsp:spPr>
        <a:xfrm>
          <a:off x="1745150" y="377186"/>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SOC reports assess third-party vendors’ controls to ensure secure and reliable SaaS service delivery.</a:t>
          </a:r>
        </a:p>
      </dsp:txBody>
      <dsp:txXfrm>
        <a:off x="1745150" y="377186"/>
        <a:ext cx="9218124" cy="1187964"/>
      </dsp:txXfrm>
    </dsp:sp>
    <dsp:sp modelId="{C085E34B-174D-4749-89A3-E89848C85F02}">
      <dsp:nvSpPr>
        <dsp:cNvPr id="0" name=""/>
        <dsp:cNvSpPr/>
      </dsp:nvSpPr>
      <dsp:spPr>
        <a:xfrm>
          <a:off x="0" y="1690363"/>
          <a:ext cx="1565150" cy="156515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8541" r="14706" b="-5"/>
          <a:stretch/>
        </a:blipFill>
        <a:ln>
          <a:noFill/>
        </a:ln>
        <a:effectLst/>
      </dsp:spPr>
      <dsp:style>
        <a:lnRef idx="0">
          <a:scrgbClr r="0" g="0" b="0"/>
        </a:lnRef>
        <a:fillRef idx="3">
          <a:scrgbClr r="0" g="0" b="0"/>
        </a:fillRef>
        <a:effectRef idx="2">
          <a:scrgbClr r="0" g="0" b="0"/>
        </a:effectRef>
        <a:fontRef idx="minor">
          <a:schemeClr val="lt1"/>
        </a:fontRef>
      </dsp:style>
    </dsp:sp>
    <dsp:sp modelId="{314CF80E-41DD-4C52-8F2D-9576549B9DDD}">
      <dsp:nvSpPr>
        <dsp:cNvPr id="0" name=""/>
        <dsp:cNvSpPr/>
      </dsp:nvSpPr>
      <dsp:spPr>
        <a:xfrm>
          <a:off x="1745150" y="1690363"/>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Vendor Compliance Assurance</a:t>
          </a:r>
        </a:p>
      </dsp:txBody>
      <dsp:txXfrm>
        <a:off x="1745150" y="1690363"/>
        <a:ext cx="9218124" cy="377186"/>
      </dsp:txXfrm>
    </dsp:sp>
    <dsp:sp modelId="{2B11C090-EA4C-4D1B-A019-475EADAB81AD}">
      <dsp:nvSpPr>
        <dsp:cNvPr id="0" name=""/>
        <dsp:cNvSpPr/>
      </dsp:nvSpPr>
      <dsp:spPr>
        <a:xfrm>
          <a:off x="1745150" y="2067549"/>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Reviewing these reports ensures vendors meet security and operational standards protecting university data.</a:t>
          </a:r>
        </a:p>
      </dsp:txBody>
      <dsp:txXfrm>
        <a:off x="1745150" y="2067549"/>
        <a:ext cx="9218124" cy="1187964"/>
      </dsp:txXfrm>
    </dsp:sp>
    <dsp:sp modelId="{20652738-09F7-4CC3-A03D-63B2D2CB366E}">
      <dsp:nvSpPr>
        <dsp:cNvPr id="0" name=""/>
        <dsp:cNvSpPr/>
      </dsp:nvSpPr>
      <dsp:spPr>
        <a:xfrm>
          <a:off x="0" y="3380726"/>
          <a:ext cx="1565150" cy="15651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2229" r="21018" b="-5"/>
          <a:stretch/>
        </a:blipFill>
        <a:ln>
          <a:noFill/>
        </a:ln>
        <a:effectLst/>
      </dsp:spPr>
      <dsp:style>
        <a:lnRef idx="0">
          <a:scrgbClr r="0" g="0" b="0"/>
        </a:lnRef>
        <a:fillRef idx="3">
          <a:scrgbClr r="0" g="0" b="0"/>
        </a:fillRef>
        <a:effectRef idx="2">
          <a:scrgbClr r="0" g="0" b="0"/>
        </a:effectRef>
        <a:fontRef idx="minor">
          <a:schemeClr val="lt1"/>
        </a:fontRef>
      </dsp:style>
    </dsp:sp>
    <dsp:sp modelId="{2CBCCC77-1E3A-4F70-B653-C2222B9C1A90}">
      <dsp:nvSpPr>
        <dsp:cNvPr id="0" name=""/>
        <dsp:cNvSpPr/>
      </dsp:nvSpPr>
      <dsp:spPr>
        <a:xfrm>
          <a:off x="1745150" y="3380726"/>
          <a:ext cx="9218124" cy="377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Data and Service Protection</a:t>
          </a:r>
        </a:p>
      </dsp:txBody>
      <dsp:txXfrm>
        <a:off x="1745150" y="3380726"/>
        <a:ext cx="9218124" cy="377186"/>
      </dsp:txXfrm>
    </dsp:sp>
    <dsp:sp modelId="{936D562E-AD06-41EE-84C0-8FC74CBBF767}">
      <dsp:nvSpPr>
        <dsp:cNvPr id="0" name=""/>
        <dsp:cNvSpPr/>
      </dsp:nvSpPr>
      <dsp:spPr>
        <a:xfrm>
          <a:off x="1745150" y="3757912"/>
          <a:ext cx="9218124" cy="118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audit safeguards university data and IT services from security risks and vulnerabilities.</a:t>
          </a:r>
        </a:p>
      </dsp:txBody>
      <dsp:txXfrm>
        <a:off x="1745150" y="3757912"/>
        <a:ext cx="9218124" cy="1187964"/>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ED777-077E-4DD1-8324-15373615EE54}" type="datetimeFigureOut">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94753-0CEB-4E99-812D-8C108ACB3851}" type="slidenum">
              <a:t>‹#›</a:t>
            </a:fld>
            <a:endParaRPr lang="en-US"/>
          </a:p>
        </p:txBody>
      </p:sp>
    </p:spTree>
    <p:extLst>
      <p:ext uri="{BB962C8B-B14F-4D97-AF65-F5344CB8AC3E}">
        <p14:creationId xmlns:p14="http://schemas.microsoft.com/office/powerpoint/2010/main" val="236073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885D0B95-E7C6-4BD0-A33C-12505AF3C044}" type="slidenum">
              <a:t>3</a:t>
            </a:fld>
            <a:endParaRPr lang="en-US"/>
          </a:p>
        </p:txBody>
      </p:sp>
    </p:spTree>
    <p:extLst>
      <p:ext uri="{BB962C8B-B14F-4D97-AF65-F5344CB8AC3E}">
        <p14:creationId xmlns:p14="http://schemas.microsoft.com/office/powerpoint/2010/main" val="23030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Internal Audit Department reports functionally to the Board of Visitors Audit and Compliance Committee and administratively to the University President. This governance structure ensures independence and accountability in audit operations. The department will provide quarterly updates on audit results, emerging risks, and progress against the strategic plan. Additionally, an annual assessment of the plan’s implementation will be presented to the Board of Visitors, reinforcing the department’s commitment to transparency and continuous improvement.</a:t>
            </a:r>
          </a:p>
        </p:txBody>
      </p:sp>
      <p:sp>
        <p:nvSpPr>
          <p:cNvPr id="4" name="Slide Number Placeholder 3"/>
          <p:cNvSpPr>
            <a:spLocks noGrp="1"/>
          </p:cNvSpPr>
          <p:nvPr>
            <p:ph type="sldNum" sz="quarter" idx="5"/>
          </p:nvPr>
        </p:nvSpPr>
        <p:spPr/>
        <p:txBody>
          <a:bodyPr/>
          <a:lstStyle/>
          <a:p>
            <a:fld id="{885D0B95-E7C6-4BD0-A33C-12505AF3C044}" type="slidenum">
              <a:t>12</a:t>
            </a:fld>
            <a:endParaRPr lang="en-US"/>
          </a:p>
        </p:txBody>
      </p:sp>
    </p:spTree>
    <p:extLst>
      <p:ext uri="{BB962C8B-B14F-4D97-AF65-F5344CB8AC3E}">
        <p14:creationId xmlns:p14="http://schemas.microsoft.com/office/powerpoint/2010/main" val="41192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Commitment</a:t>
            </a:r>
          </a:p>
        </p:txBody>
      </p:sp>
      <p:sp>
        <p:nvSpPr>
          <p:cNvPr id="4" name="Slide Number Placeholder 3"/>
          <p:cNvSpPr>
            <a:spLocks noGrp="1"/>
          </p:cNvSpPr>
          <p:nvPr>
            <p:ph type="sldNum" sz="quarter" idx="5"/>
          </p:nvPr>
        </p:nvSpPr>
        <p:spPr/>
        <p:txBody>
          <a:bodyPr/>
          <a:lstStyle/>
          <a:p>
            <a:fld id="{885D0B95-E7C6-4BD0-A33C-12505AF3C044}" type="slidenum">
              <a:t>13</a:t>
            </a:fld>
            <a:endParaRPr lang="en-US"/>
          </a:p>
        </p:txBody>
      </p:sp>
    </p:spTree>
    <p:extLst>
      <p:ext uri="{BB962C8B-B14F-4D97-AF65-F5344CB8AC3E}">
        <p14:creationId xmlns:p14="http://schemas.microsoft.com/office/powerpoint/2010/main" val="7557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Through the 2025–2028 Strategic Plan, the Internal Audit Department reaffirms its commitment to being a proactive partner in advancing VSU’s mission. By aligning with Strategic Priority 2 and adhering to global audit standards, the department will contribute to greater operational efficiency, financial sustainability, and strategic use of technology. This plan positions Internal Audit as a key driver of accountability, innovation, and excellence across the university.</a:t>
            </a:r>
          </a:p>
        </p:txBody>
      </p:sp>
      <p:sp>
        <p:nvSpPr>
          <p:cNvPr id="4" name="Slide Number Placeholder 3"/>
          <p:cNvSpPr>
            <a:spLocks noGrp="1"/>
          </p:cNvSpPr>
          <p:nvPr>
            <p:ph type="sldNum" sz="quarter" idx="5"/>
          </p:nvPr>
        </p:nvSpPr>
        <p:spPr/>
        <p:txBody>
          <a:bodyPr/>
          <a:lstStyle/>
          <a:p>
            <a:fld id="{885D0B95-E7C6-4BD0-A33C-12505AF3C044}" type="slidenum">
              <a:t>14</a:t>
            </a:fld>
            <a:endParaRPr lang="en-US"/>
          </a:p>
        </p:txBody>
      </p:sp>
    </p:spTree>
    <p:extLst>
      <p:ext uri="{BB962C8B-B14F-4D97-AF65-F5344CB8AC3E}">
        <p14:creationId xmlns:p14="http://schemas.microsoft.com/office/powerpoint/2010/main" val="59161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D9B38A48-D2CE-437C-93A5-97B018884F05}" type="slidenum">
              <a:t>16</a:t>
            </a:fld>
            <a:endParaRPr lang="en-US"/>
          </a:p>
        </p:txBody>
      </p:sp>
    </p:spTree>
    <p:extLst>
      <p:ext uri="{BB962C8B-B14F-4D97-AF65-F5344CB8AC3E}">
        <p14:creationId xmlns:p14="http://schemas.microsoft.com/office/powerpoint/2010/main" val="615940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Capital Outlay – Harris Commons Building Project, Bursar's Office – Cash Receipts &amp; Operations, Athletics – Travel, Institutional Advancement – Gift Administration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Harris Commons Building Project under Capital Outlay is currently underway and is being reviewed for compliance with the Department of General Services Construction and Professional Services Manual (CPSM). The audit also includes a comparison of the project budget to actual expenditures. This review ensures that the construction project adheres to state guidelines and financial expectations, providing transparency and accountability in capital investments.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549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audit of Cash Receipts &amp; Operations, currently in the draft report stage, extends beyond the Bursar's Office to include all cash collection points across the university. This includes evaluating controls surrounding cash handling in areas such as Athletics change funds. The goal is to ensure robust financial controls and minimize risks associated with cash transactions throughout the institution.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2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Scheduled to begin in October 2025, the Athletics Travel audit will examine meal expenses, hotel payments, and transportation costs. This review aims to assess compliance with travel policies and identify opportunities for cost savings and improved oversight in athletic department travel expenditures.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0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Planned for December 2025, the Gift Administration audit will evaluate controls surrounding the administration of gifts and donations to the university. This includes verifying proper documentation, donor intent compliance, and financial reporting accuracy. The audit supports transparency and stewardship in philanthropic contributions.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4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University Wide – Policy &amp; Procedure Review, Public Safety/Information Security – Disaster Recovery/COOP/Clery Act, Human Resources/University Wide/ITS – Separation Process, Registrar's Office/Academic Colleges – Enrollment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60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Mission &amp; Vision</a:t>
            </a:r>
          </a:p>
        </p:txBody>
      </p:sp>
      <p:sp>
        <p:nvSpPr>
          <p:cNvPr id="4" name="Slide Number Placeholder 3"/>
          <p:cNvSpPr>
            <a:spLocks noGrp="1"/>
          </p:cNvSpPr>
          <p:nvPr>
            <p:ph type="sldNum" sz="quarter" idx="5"/>
          </p:nvPr>
        </p:nvSpPr>
        <p:spPr/>
        <p:txBody>
          <a:bodyPr/>
          <a:lstStyle/>
          <a:p>
            <a:fld id="{885D0B95-E7C6-4BD0-A33C-12505AF3C044}" type="slidenum">
              <a:t>4</a:t>
            </a:fld>
            <a:endParaRPr lang="en-US"/>
          </a:p>
        </p:txBody>
      </p:sp>
    </p:spTree>
    <p:extLst>
      <p:ext uri="{BB962C8B-B14F-4D97-AF65-F5344CB8AC3E}">
        <p14:creationId xmlns:p14="http://schemas.microsoft.com/office/powerpoint/2010/main" val="298244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Scheduled for September/October 2025, this advisory review will obtain a comprehensive list of university policies, assess their age and relevance, and compare them to peer institutions. It will also determine whether procedures exist to implement these policies and evaluate their effectiveness. This review aims to enhance governance and operational consistency across the university.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7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Planned for January/February 2026, this audit will examine the university’s disaster recovery processes, continuity of operations planning (COOP), and compliance with the Clery Act regarding crime statistics. The review will assess coordination with Information Security and the frequency of updates and testing, ensuring preparedness and regulatory compliance.</a:t>
            </a:r>
          </a:p>
        </p:txBody>
      </p:sp>
      <p:sp>
        <p:nvSpPr>
          <p:cNvPr id="4" name="Slide Number Placeholder 3"/>
          <p:cNvSpPr>
            <a:spLocks noGrp="1"/>
          </p:cNvSpPr>
          <p:nvPr>
            <p:ph type="sldNum" sz="quarter" idx="5"/>
          </p:nvPr>
        </p:nvSpPr>
        <p:spPr/>
        <p:txBody>
          <a:bodyPr/>
          <a:lstStyle/>
          <a:p>
            <a:fld id="{D9B38A48-D2CE-437C-93A5-97B018884F05}" type="slidenum">
              <a:t>24</a:t>
            </a:fld>
            <a:endParaRPr lang="en-US"/>
          </a:p>
        </p:txBody>
      </p:sp>
    </p:spTree>
    <p:extLst>
      <p:ext uri="{BB962C8B-B14F-4D97-AF65-F5344CB8AC3E}">
        <p14:creationId xmlns:p14="http://schemas.microsoft.com/office/powerpoint/2010/main" val="97099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Scheduled for April 2026, this process review will follow employee separation transactions from initiation by supervisors through system workflows. It will identify potential bottlenecks and inefficiencies, aiming to improve the offboarding experience and ensure data integrity across HR and IT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759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Planned for May/June 2026, the Enrollment audit will focus on the accuracy of student attendance records. Inaccurate data can lead to financial aid issues, loan refund errors, and collections. The audit will help ensure compliance with federal regulations and protect student financial interests.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758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Technology Services – IT Policy Review, Information Technology Services – Sensitive System Reviews, Information Technology Services – SOC Reports Review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4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carryover audit from FY25 is currently underway and focuses on reviewing IT policies for relevance, completeness, and alignment with best practices. The audit supports improved governance and risk management in the university’s IT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63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Throughout FY26, two sensitive system reviews will be conducted. The specific systems are yet to be determined, but the audits will focus on security, access controls, and data protection. These reviews aim to mitigate risks associated with critical IT infrastructure.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86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continuous audit will review Service Organization Control (SOC) reports from third-party IT vendors providing Software as a Service (SaaS) products. The goal is to ensure vendor compliance with security and operational standards, safeguarding university data and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38A48-D2CE-437C-93A5-97B018884F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8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Internal Audit Department at Virginia State University (VSU) plays a critical role in enhancing the university’s operations through independent assurance and consulting services. This strategic plan, covering the years 2025 to 2028, is aligned with VSU’s Strategic Priority 2, which focuses on optimizing institutional operations, fundraising, and financial performance through strategic AI implementation and infrastructure enhancement. Additionally, the plan adheres to the 2025 Global Internal Audit Standards, ensuring that the department maintains high levels of professionalism, objectivity, and effectiveness in its audit practices.</a:t>
            </a:r>
          </a:p>
        </p:txBody>
      </p:sp>
      <p:sp>
        <p:nvSpPr>
          <p:cNvPr id="4" name="Slide Number Placeholder 3"/>
          <p:cNvSpPr>
            <a:spLocks noGrp="1"/>
          </p:cNvSpPr>
          <p:nvPr>
            <p:ph type="sldNum" sz="quarter" idx="5"/>
          </p:nvPr>
        </p:nvSpPr>
        <p:spPr/>
        <p:txBody>
          <a:bodyPr/>
          <a:lstStyle/>
          <a:p>
            <a:fld id="{885D0B95-E7C6-4BD0-A33C-12505AF3C044}" type="slidenum">
              <a:t>5</a:t>
            </a:fld>
            <a:endParaRPr lang="en-US"/>
          </a:p>
        </p:txBody>
      </p:sp>
    </p:spTree>
    <p:extLst>
      <p:ext uri="{BB962C8B-B14F-4D97-AF65-F5344CB8AC3E}">
        <p14:creationId xmlns:p14="http://schemas.microsoft.com/office/powerpoint/2010/main" val="210717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mission of the Internal Audit Department is to provide risk-based, objective assurance, advice, and insight that protect and enhance VSU’s value and performance. Its vision is to be a trusted advisor that empowers the university to achieve operational excellence, effective governance, financial sustainability, and innovative use of technology. These guiding principles reflect the department’s commitment to supporting VSU’s strategic goals and fostering a culture of accountability and continuous improvement.</a:t>
            </a:r>
          </a:p>
        </p:txBody>
      </p:sp>
      <p:sp>
        <p:nvSpPr>
          <p:cNvPr id="4" name="Slide Number Placeholder 3"/>
          <p:cNvSpPr>
            <a:spLocks noGrp="1"/>
          </p:cNvSpPr>
          <p:nvPr>
            <p:ph type="sldNum" sz="quarter" idx="5"/>
          </p:nvPr>
        </p:nvSpPr>
        <p:spPr/>
        <p:txBody>
          <a:bodyPr/>
          <a:lstStyle/>
          <a:p>
            <a:fld id="{885D0B95-E7C6-4BD0-A33C-12505AF3C044}" type="slidenum">
              <a:t>6</a:t>
            </a:fld>
            <a:endParaRPr lang="en-US"/>
          </a:p>
        </p:txBody>
      </p:sp>
    </p:spTree>
    <p:extLst>
      <p:ext uri="{BB962C8B-B14F-4D97-AF65-F5344CB8AC3E}">
        <p14:creationId xmlns:p14="http://schemas.microsoft.com/office/powerpoint/2010/main" val="159837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Goals, Key Initiatives</a:t>
            </a:r>
          </a:p>
        </p:txBody>
      </p:sp>
      <p:sp>
        <p:nvSpPr>
          <p:cNvPr id="4" name="Slide Number Placeholder 3"/>
          <p:cNvSpPr>
            <a:spLocks noGrp="1"/>
          </p:cNvSpPr>
          <p:nvPr>
            <p:ph type="sldNum" sz="quarter" idx="5"/>
          </p:nvPr>
        </p:nvSpPr>
        <p:spPr/>
        <p:txBody>
          <a:bodyPr/>
          <a:lstStyle/>
          <a:p>
            <a:fld id="{885D0B95-E7C6-4BD0-A33C-12505AF3C044}" type="slidenum">
              <a:t>7</a:t>
            </a:fld>
            <a:endParaRPr lang="en-US"/>
          </a:p>
        </p:txBody>
      </p:sp>
    </p:spTree>
    <p:extLst>
      <p:ext uri="{BB962C8B-B14F-4D97-AF65-F5344CB8AC3E}">
        <p14:creationId xmlns:p14="http://schemas.microsoft.com/office/powerpoint/2010/main" val="134222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strategic goals for the Internal Audit Department from 2025 to 2028 are designed to strengthen the university’s operational and financial foundation. These goals include: 1) Strengthening operational efficiency and effectiveness through risk-based audits and advisory services; 2) Enhancing financial performance and accountability by supporting transparency in budgeting and assessing fundraising initiatives; 3) Advancing governance, risk management, and compliance by reviewing internal controls and evaluating AI and data governance frameworks; and 4) Building internal audit capacity and innovation through professional development and the use of advanced technologies like AI and data analytics.</a:t>
            </a:r>
          </a:p>
        </p:txBody>
      </p:sp>
      <p:sp>
        <p:nvSpPr>
          <p:cNvPr id="4" name="Slide Number Placeholder 3"/>
          <p:cNvSpPr>
            <a:spLocks noGrp="1"/>
          </p:cNvSpPr>
          <p:nvPr>
            <p:ph type="sldNum" sz="quarter" idx="5"/>
          </p:nvPr>
        </p:nvSpPr>
        <p:spPr/>
        <p:txBody>
          <a:bodyPr/>
          <a:lstStyle/>
          <a:p>
            <a:fld id="{885D0B95-E7C6-4BD0-A33C-12505AF3C044}" type="slidenum">
              <a:t>8</a:t>
            </a:fld>
            <a:endParaRPr lang="en-US"/>
          </a:p>
        </p:txBody>
      </p:sp>
    </p:spTree>
    <p:extLst>
      <p:ext uri="{BB962C8B-B14F-4D97-AF65-F5344CB8AC3E}">
        <p14:creationId xmlns:p14="http://schemas.microsoft.com/office/powerpoint/2010/main" val="374307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achieve its strategic goals, the Internal Audit Department will implement several key initiatives. These include developing annual risk-based audit plans that align with VSU’s strategic priorities, incorporating AI-enabled testing and data analytics into audit engagements, establishing an advisory program to support management with process improvement initiatives, and maintaining compliance with the Quality Assurance and Improvement Program (QAIP). These initiatives are designed to enhance audit coverage, improve operational processes, and ensure that the department remains at the forefront of audit innovation and effectiveness.</a:t>
            </a:r>
          </a:p>
        </p:txBody>
      </p:sp>
      <p:sp>
        <p:nvSpPr>
          <p:cNvPr id="4" name="Slide Number Placeholder 3"/>
          <p:cNvSpPr>
            <a:spLocks noGrp="1"/>
          </p:cNvSpPr>
          <p:nvPr>
            <p:ph type="sldNum" sz="quarter" idx="5"/>
          </p:nvPr>
        </p:nvSpPr>
        <p:spPr/>
        <p:txBody>
          <a:bodyPr/>
          <a:lstStyle/>
          <a:p>
            <a:fld id="{885D0B95-E7C6-4BD0-A33C-12505AF3C044}" type="slidenum">
              <a:t>9</a:t>
            </a:fld>
            <a:endParaRPr lang="en-US"/>
          </a:p>
        </p:txBody>
      </p:sp>
    </p:spTree>
    <p:extLst>
      <p:ext uri="{BB962C8B-B14F-4D97-AF65-F5344CB8AC3E}">
        <p14:creationId xmlns:p14="http://schemas.microsoft.com/office/powerpoint/2010/main" val="292216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Performance Measures, Governance</a:t>
            </a:r>
          </a:p>
        </p:txBody>
      </p:sp>
      <p:sp>
        <p:nvSpPr>
          <p:cNvPr id="4" name="Slide Number Placeholder 3"/>
          <p:cNvSpPr>
            <a:spLocks noGrp="1"/>
          </p:cNvSpPr>
          <p:nvPr>
            <p:ph type="sldNum" sz="quarter" idx="5"/>
          </p:nvPr>
        </p:nvSpPr>
        <p:spPr/>
        <p:txBody>
          <a:bodyPr/>
          <a:lstStyle/>
          <a:p>
            <a:fld id="{885D0B95-E7C6-4BD0-A33C-12505AF3C044}" type="slidenum">
              <a:t>10</a:t>
            </a:fld>
            <a:endParaRPr lang="en-US"/>
          </a:p>
        </p:txBody>
      </p:sp>
    </p:spTree>
    <p:extLst>
      <p:ext uri="{BB962C8B-B14F-4D97-AF65-F5344CB8AC3E}">
        <p14:creationId xmlns:p14="http://schemas.microsoft.com/office/powerpoint/2010/main" val="25622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success of the Internal Audit Department will be measured using several performance indicators. These include the completion rate of planned audits versus actual (target: 90–100%), categorization of audit findings by risk level to assess internal control effectiveness, client satisfaction scores based on post-audit surveys (target: &gt;80%), percentage of audit staff with professional certifications (target: 100%), and average annual training hours per auditor (target: 40 hours). These metrics will help ensure that the department maintains high standards of quality, responsiveness, and professional competency.</a:t>
            </a:r>
          </a:p>
        </p:txBody>
      </p:sp>
      <p:sp>
        <p:nvSpPr>
          <p:cNvPr id="4" name="Slide Number Placeholder 3"/>
          <p:cNvSpPr>
            <a:spLocks noGrp="1"/>
          </p:cNvSpPr>
          <p:nvPr>
            <p:ph type="sldNum" sz="quarter" idx="5"/>
          </p:nvPr>
        </p:nvSpPr>
        <p:spPr/>
        <p:txBody>
          <a:bodyPr/>
          <a:lstStyle/>
          <a:p>
            <a:fld id="{885D0B95-E7C6-4BD0-A33C-12505AF3C044}" type="slidenum">
              <a:t>11</a:t>
            </a:fld>
            <a:endParaRPr lang="en-US"/>
          </a:p>
        </p:txBody>
      </p:sp>
    </p:spTree>
    <p:extLst>
      <p:ext uri="{BB962C8B-B14F-4D97-AF65-F5344CB8AC3E}">
        <p14:creationId xmlns:p14="http://schemas.microsoft.com/office/powerpoint/2010/main" val="155109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8/27/2025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0358630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8/27/2025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80310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3579644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530028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7028528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1671431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9131873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472707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6842716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28557715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3411656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6003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8/27/2025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8626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8/27/2025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2634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14713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248324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642801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0842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74578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8/27/2025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98573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8/27/2025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289583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01383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8/27/2025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45001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8/27/2025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95031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20876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8/27/2025</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508077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8/27/2025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7493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8/27/2025</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69135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8/27/2025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21136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8/27/2025</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43820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33478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7584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13955405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555487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8/27/2025</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42828420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8/27/2025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244381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8/27/2025</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342054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8067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81786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8/27/2025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6757096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8/27/2025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17288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8/27/2025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71337030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8/27/2025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64135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8/27/2025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29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8/27/2025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01137867"/>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8/27/2025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892565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8/27/2025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6934886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8/27/2025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74348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76671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8/27/2025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49544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8/27/2025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983845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8/27/2025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35077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8/27/2025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43697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8/27/2025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7453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8/27/2025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8359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09803790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8/27/2025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2538403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F4F7BB-A1DF-4BD2-8D5B-CA9EB40127CE}"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471860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4F7BB-A1DF-4BD2-8D5B-CA9EB40127CE}"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61563004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F4F7BB-A1DF-4BD2-8D5B-CA9EB40127CE}"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7994880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F4F7BB-A1DF-4BD2-8D5B-CA9EB40127CE}"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26016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F4F7BB-A1DF-4BD2-8D5B-CA9EB40127CE}" type="datetime1">
              <a:rPr lang="en-US" smtClean="0"/>
              <a:pPr/>
              <a:t>8/27/2025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30373669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7B15FB-E45F-4977-9C40-BB6531CE6EA6}" type="datetime1">
              <a:rPr lang="en-US" smtClean="0"/>
              <a:t>8/27/2025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25712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DF4F7BB-A1DF-4BD2-8D5B-CA9EB40127CE}" type="datetime1">
              <a:rPr lang="en-US" smtClean="0"/>
              <a:pPr/>
              <a:t>8/27/2025</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89912672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D94988-488B-40CC-9623-27A54F95F7B4}" type="datetime1">
              <a:rPr lang="en-US" smtClean="0"/>
              <a:t>8/27/2025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54772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8/27/2025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131600709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3C7011-18F0-49E4-85C9-3E22BE44E3EB}" type="datetime1">
              <a:rPr lang="en-US" smtClean="0"/>
              <a:t>8/27/2025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525117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7BB-A1DF-4BD2-8D5B-CA9EB40127CE}"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6560120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7BB-A1DF-4BD2-8D5B-CA9EB40127CE}"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21610386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7BB-A1DF-4BD2-8D5B-CA9EB40127CE}"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AEAA3239-9EA4-4A65-A281-97F994456D9F}"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8802731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7BB-A1DF-4BD2-8D5B-CA9EB40127CE}"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94915060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F4F7BB-A1DF-4BD2-8D5B-CA9EB40127CE}" type="datetime1">
              <a:rPr lang="en-US" smtClean="0"/>
              <a:pPr/>
              <a:t>8/27/2025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9217286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F4F7BB-A1DF-4BD2-8D5B-CA9EB40127CE}" type="datetime1">
              <a:rPr lang="en-US" smtClean="0"/>
              <a:pPr/>
              <a:t>8/27/2025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989486997"/>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4F7BB-A1DF-4BD2-8D5B-CA9EB40127CE}"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21927362"/>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DF4F7BB-A1DF-4BD2-8D5B-CA9EB40127CE}" type="datetime1">
              <a:rPr lang="en-US" smtClean="0"/>
              <a:pPr/>
              <a:t>8/27/2025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33420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8/27/2025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4840603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8/27/2025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27218141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8/27/2025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0364944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8/27/2025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168882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8/27/2025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5204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8/27/2025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46826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8/27/2025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54669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325475-EA0F-49B2-A586-CC0D8CB91667}"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54818262"/>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325475-EA0F-49B2-A586-CC0D8CB91667}"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7074907"/>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25475-EA0F-49B2-A586-CC0D8CB91667}"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3208903"/>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42385502"/>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325475-EA0F-49B2-A586-CC0D8CB91667}" type="datetime1">
              <a:rPr lang="en-US" smtClean="0"/>
              <a:pPr/>
              <a:t>8/27/2025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029669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8/27/2025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095612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DAC0D-566B-40F6-B3F6-72A0E1EDF8FC}" type="datetime1">
              <a:rPr lang="en-US" smtClean="0"/>
              <a:t>8/27/2025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93276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325475-EA0F-49B2-A586-CC0D8CB91667}" type="datetime1">
              <a:rPr lang="en-US" smtClean="0"/>
              <a:pPr/>
              <a:t>8/27/2025</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5360254"/>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C6EE26-0A88-4974-AF99-F8A1B22A826A}" type="datetime1">
              <a:rPr lang="en-US" smtClean="0"/>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03065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09296531"/>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88366304"/>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1780938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CC057153-B650-4DEB-B370-79DDCFDCE934}"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23269278"/>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25475-EA0F-49B2-A586-CC0D8CB91667}" type="datetime1">
              <a:rPr lang="en-US" smtClean="0"/>
              <a:pPr/>
              <a:t>8/27/2025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61968932"/>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A325475-EA0F-49B2-A586-CC0D8CB91667}" type="datetime1">
              <a:rPr lang="en-US" smtClean="0"/>
              <a:pPr/>
              <a:t>8/27/2025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34324576"/>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A325475-EA0F-49B2-A586-CC0D8CB91667}" type="datetime1">
              <a:rPr lang="en-US" smtClean="0"/>
              <a:pPr/>
              <a:t>8/27/2025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546187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8/27/2025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11574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325475-EA0F-49B2-A586-CC0D8CB91667}" type="datetime1">
              <a:rPr lang="en-US" smtClean="0"/>
              <a:pPr/>
              <a:t>8/27/2025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9395657"/>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A325475-EA0F-49B2-A586-CC0D8CB91667}" type="datetime1">
              <a:rPr lang="en-US" smtClean="0"/>
              <a:pPr/>
              <a:t>8/27/2025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54743666"/>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8/27/2025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7967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A31BBC1-8687-45A9-B22B-F61D547A780C}" type="datetime1">
              <a:rPr lang="en-US" smtClean="0"/>
              <a:t>8/27/2025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Title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anchor="b">
            <a:normAutofit/>
          </a:bodyPr>
          <a:lstStyle>
            <a:lvl1pPr>
              <a:defRPr sz="6200"/>
            </a:lvl1pPr>
          </a:lstStyle>
          <a:p>
            <a:r>
              <a:rPr lang="en-US"/>
              <a:t>Click to edit Master title style</a:t>
            </a:r>
          </a:p>
        </p:txBody>
      </p:sp>
    </p:spTree>
    <p:extLst>
      <p:ext uri="{BB962C8B-B14F-4D97-AF65-F5344CB8AC3E}">
        <p14:creationId xmlns:p14="http://schemas.microsoft.com/office/powerpoint/2010/main" val="4134914448"/>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anchor="b"/>
          <a:lstStyle>
            <a:lvl1pPr>
              <a:defRPr sz="3600"/>
            </a:lvl1pPr>
          </a:lstStyle>
          <a:p>
            <a:r>
              <a:rPr lang="en-US" dirty="0"/>
              <a:t>Click to edit Master title style</a:t>
            </a:r>
          </a:p>
        </p:txBody>
      </p:sp>
      <p:sp>
        <p:nvSpPr>
          <p:cNvPr id="9" name="Picture Placeholder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0C5241C-A695-5757-744E-AB1824BCED7B}"/>
              </a:ext>
            </a:extLst>
          </p:cNvPr>
          <p:cNvSpPr>
            <a:spLocks noGrp="1"/>
          </p:cNvSpPr>
          <p:nvPr>
            <p:ph type="dt" sz="half" idx="19"/>
          </p:nvPr>
        </p:nvSpPr>
        <p:spPr/>
        <p:txBody>
          <a:bodyPr/>
          <a:lstStyle/>
          <a:p>
            <a:fld id="{CA325475-EA0F-49B2-A586-CC0D8CB91667}" type="datetime1">
              <a:rPr lang="en-US" smtClean="0"/>
              <a:pPr/>
              <a:t>8/27/2025</a:t>
            </a:fld>
            <a:endParaRPr lang="en-US" dirty="0"/>
          </a:p>
        </p:txBody>
      </p:sp>
      <p:sp>
        <p:nvSpPr>
          <p:cNvPr id="6" name="Footer Placeholder 5">
            <a:extLst>
              <a:ext uri="{FF2B5EF4-FFF2-40B4-BE49-F238E27FC236}">
                <a16:creationId xmlns:a16="http://schemas.microsoft.com/office/drawing/2014/main" id="{B486C41F-1C9D-B14A-9954-F5ED7CA31A5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274637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4336837"/>
            <a:ext cx="3739896" cy="1863698"/>
          </a:xfrm>
        </p:spPr>
        <p:txBody>
          <a:bodyPr anchor="ctr">
            <a:normAutofit/>
          </a:bodyPr>
          <a:lstStyle>
            <a:lvl1pPr>
              <a:defRPr sz="3200"/>
            </a:lvl1pPr>
          </a:lstStyle>
          <a:p>
            <a:r>
              <a:rPr lang="en-US" dirty="0"/>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8671"/>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4336837"/>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8/27/2025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4038600"/>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351064"/>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1951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ontent">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1C59EC-2984-2AFC-A887-928F090FF1DD}"/>
              </a:ext>
            </a:extLst>
          </p:cNvPr>
          <p:cNvSpPr>
            <a:spLocks noGrp="1"/>
          </p:cNvSpPr>
          <p:nvPr>
            <p:ph type="title"/>
          </p:nvPr>
        </p:nvSpPr>
        <p:spPr>
          <a:xfrm>
            <a:off x="612648" y="612648"/>
            <a:ext cx="10963656" cy="548640"/>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216152"/>
            <a:ext cx="10963656" cy="4946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F76615-F428-46F8-B333-52721A2A1D31}" type="datetime1">
              <a:rPr lang="en-US" smtClean="0"/>
              <a:t>8/27/2025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AC26287E-A219-F520-0726-BDFF3D7A4E02}"/>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407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a:normAutofit/>
          </a:bodyPr>
          <a:lstStyle>
            <a:lvl1pPr>
              <a:defRPr sz="36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8/27/2025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8311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89438" y="826408"/>
            <a:ext cx="4663440" cy="932688"/>
          </a:xfrm>
        </p:spPr>
        <p:txBody>
          <a:bodyPr anchor="b"/>
          <a:lstStyle>
            <a:lvl1pPr>
              <a:defRPr sz="3200"/>
            </a:lvl1pPr>
          </a:lstStyle>
          <a:p>
            <a:r>
              <a:rPr lang="en-US" dirty="0"/>
              <a:t>Click to edit Master title style</a:t>
            </a:r>
          </a:p>
        </p:txBody>
      </p:sp>
      <p:sp>
        <p:nvSpPr>
          <p:cNvPr id="9" name="Picture Placeholder 10">
            <a:extLst>
              <a:ext uri="{FF2B5EF4-FFF2-40B4-BE49-F238E27FC236}">
                <a16:creationId xmlns:a16="http://schemas.microsoft.com/office/drawing/2014/main" id="{9CA91B26-FF37-7619-CA98-3BF61F56874C}"/>
              </a:ext>
            </a:extLst>
          </p:cNvPr>
          <p:cNvSpPr>
            <a:spLocks noGrp="1"/>
          </p:cNvSpPr>
          <p:nvPr>
            <p:ph type="pic" sz="quarter" idx="18" hasCustomPrompt="1"/>
          </p:nvPr>
        </p:nvSpPr>
        <p:spPr>
          <a:xfrm>
            <a:off x="347038"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699775" y="2074889"/>
            <a:ext cx="4663440" cy="3973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0B55BAA1-304B-22B8-AFFB-450B8B12DD5E}"/>
              </a:ext>
            </a:extLst>
          </p:cNvPr>
          <p:cNvSpPr/>
          <p:nvPr userDrawn="1"/>
        </p:nvSpPr>
        <p:spPr>
          <a:xfrm>
            <a:off x="6231369" y="351065"/>
            <a:ext cx="561787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3E9085-3DE0-967D-6FEC-87A68F2E38F7}"/>
              </a:ext>
            </a:extLst>
          </p:cNvPr>
          <p:cNvSpPr/>
          <p:nvPr userDrawn="1"/>
        </p:nvSpPr>
        <p:spPr>
          <a:xfrm>
            <a:off x="337458" y="351064"/>
            <a:ext cx="577729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A73ECB8-1DC2-18B7-FB61-C5B409B1D3AB}"/>
              </a:ext>
            </a:extLst>
          </p:cNvPr>
          <p:cNvSpPr>
            <a:spLocks noGrp="1"/>
          </p:cNvSpPr>
          <p:nvPr>
            <p:ph type="dt" sz="half" idx="19"/>
          </p:nvPr>
        </p:nvSpPr>
        <p:spPr/>
        <p:txBody>
          <a:bodyPr/>
          <a:lstStyle/>
          <a:p>
            <a:fld id="{CA325475-EA0F-49B2-A586-CC0D8CB91667}" type="datetime1">
              <a:rPr lang="en-US" smtClean="0"/>
              <a:pPr/>
              <a:t>8/27/2025</a:t>
            </a:fld>
            <a:endParaRPr lang="en-US" dirty="0"/>
          </a:p>
        </p:txBody>
      </p:sp>
      <p:sp>
        <p:nvSpPr>
          <p:cNvPr id="5" name="Footer Placeholder 4">
            <a:extLst>
              <a:ext uri="{FF2B5EF4-FFF2-40B4-BE49-F238E27FC236}">
                <a16:creationId xmlns:a16="http://schemas.microsoft.com/office/drawing/2014/main" id="{EF837014-2CDD-1654-954A-3CFB437B0F79}"/>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44609910-6F41-81DC-11BD-5C3B23FB661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80059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7902BE-BD69-9946-854F-0B065C0C9D6D}" type="datetimeFigureOut">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8C4F3-6D9B-1242-A03D-61854BB3A645}" type="slidenum">
              <a:rPr lang="en-US" smtClean="0"/>
              <a:t>‹#›</a:t>
            </a:fld>
            <a:endParaRPr lang="en-US" dirty="0"/>
          </a:p>
        </p:txBody>
      </p:sp>
    </p:spTree>
    <p:extLst>
      <p:ext uri="{BB962C8B-B14F-4D97-AF65-F5344CB8AC3E}">
        <p14:creationId xmlns:p14="http://schemas.microsoft.com/office/powerpoint/2010/main" val="19190755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image" Target="../media/image8.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image" Target="../media/image8.png"/><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4.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8/27/2025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6896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F4F7BB-A1DF-4BD2-8D5B-CA9EB40127CE}" type="datetime1">
              <a:rPr lang="en-US" smtClean="0"/>
              <a:pPr/>
              <a:t>8/27/2025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7563447"/>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325475-EA0F-49B2-A586-CC0D8CB91667}" type="datetime1">
              <a:rPr lang="en-US" smtClean="0"/>
              <a:pPr/>
              <a:t>8/27/2025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12315779"/>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902BE-BD69-9946-854F-0B065C0C9D6D}" type="datetimeFigureOut">
              <a:rPr lang="en-US" smtClean="0"/>
              <a:t>8/27/2025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8C4F3-6D9B-1242-A03D-61854BB3A645}" type="slidenum">
              <a:rPr lang="en-US" smtClean="0"/>
              <a:t>‹#›</a:t>
            </a:fld>
            <a:endParaRPr lang="en-US" dirty="0"/>
          </a:p>
        </p:txBody>
      </p:sp>
    </p:spTree>
    <p:extLst>
      <p:ext uri="{BB962C8B-B14F-4D97-AF65-F5344CB8AC3E}">
        <p14:creationId xmlns:p14="http://schemas.microsoft.com/office/powerpoint/2010/main" val="265877301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9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355"/>
            <a:ext cx="12192000" cy="6876360"/>
          </a:xfrm>
          <a:prstGeom prst="rect">
            <a:avLst/>
          </a:prstGeom>
        </p:spPr>
      </p:pic>
      <p:sp>
        <p:nvSpPr>
          <p:cNvPr id="3" name="Title 2"/>
          <p:cNvSpPr>
            <a:spLocks noGrp="1"/>
          </p:cNvSpPr>
          <p:nvPr>
            <p:ph type="ctrTitle"/>
          </p:nvPr>
        </p:nvSpPr>
        <p:spPr>
          <a:xfrm>
            <a:off x="1344806" y="1788543"/>
            <a:ext cx="9912304" cy="3974482"/>
          </a:xfrm>
        </p:spPr>
        <p:txBody>
          <a:bodyPr>
            <a:normAutofit fontScale="90000"/>
          </a:bodyPr>
          <a:lstStyle/>
          <a:p>
            <a:r>
              <a:rPr lang="en-US" sz="4900" b="1" dirty="0">
                <a:latin typeface="Cambria" panose="02040503050406030204" pitchFamily="18" charset="0"/>
                <a:ea typeface="Cambria" panose="02040503050406030204" pitchFamily="18" charset="0"/>
                <a:cs typeface="Arial" panose="020B0604020202020204" pitchFamily="34" charset="0"/>
              </a:rPr>
              <a:t>Virginia State University </a:t>
            </a:r>
            <a:br>
              <a:rPr lang="en-US" sz="4900" b="1" dirty="0">
                <a:latin typeface="Cambria" panose="02040503050406030204" pitchFamily="18" charset="0"/>
                <a:ea typeface="Cambria" panose="02040503050406030204" pitchFamily="18" charset="0"/>
                <a:cs typeface="Arial" panose="020B0604020202020204" pitchFamily="34" charset="0"/>
              </a:rPr>
            </a:br>
            <a:r>
              <a:rPr lang="en-US" sz="4900" b="1" dirty="0">
                <a:latin typeface="Cambria" panose="02040503050406030204" pitchFamily="18" charset="0"/>
                <a:ea typeface="Cambria" panose="02040503050406030204" pitchFamily="18" charset="0"/>
                <a:cs typeface="Arial" panose="020B0604020202020204" pitchFamily="34" charset="0"/>
              </a:rPr>
              <a:t>Board of Visitors </a:t>
            </a:r>
            <a:br>
              <a:rPr lang="en-US" sz="4900" b="1" dirty="0">
                <a:latin typeface="Cambria" panose="02040503050406030204" pitchFamily="18" charset="0"/>
                <a:ea typeface="Cambria" panose="02040503050406030204" pitchFamily="18" charset="0"/>
                <a:cs typeface="Arial" panose="020B0604020202020204" pitchFamily="34" charset="0"/>
              </a:rPr>
            </a:br>
            <a:r>
              <a:rPr lang="en-US" sz="4900" b="1" dirty="0">
                <a:latin typeface="Cambria" panose="02040503050406030204" pitchFamily="18" charset="0"/>
                <a:ea typeface="Cambria" panose="02040503050406030204" pitchFamily="18" charset="0"/>
                <a:cs typeface="Arial" panose="020B0604020202020204" pitchFamily="34" charset="0"/>
              </a:rPr>
              <a:t>Audit &amp; Compliance Committee</a:t>
            </a:r>
            <a:br>
              <a:rPr lang="en-US" sz="4900" b="1" dirty="0">
                <a:latin typeface="Cambria" panose="02040503050406030204" pitchFamily="18" charset="0"/>
                <a:ea typeface="Cambria" panose="02040503050406030204" pitchFamily="18" charset="0"/>
                <a:cs typeface="Arial" panose="020B0604020202020204" pitchFamily="34" charset="0"/>
              </a:rPr>
            </a:br>
            <a:br>
              <a:rPr lang="en-US" sz="2800" b="1" dirty="0">
                <a:latin typeface="Cambria" panose="02040503050406030204" pitchFamily="18" charset="0"/>
                <a:ea typeface="Cambria" panose="02040503050406030204" pitchFamily="18" charset="0"/>
                <a:cs typeface="Arial" panose="020B0604020202020204" pitchFamily="34" charset="0"/>
              </a:rPr>
            </a:br>
            <a:r>
              <a:rPr lang="en-US" sz="2700" b="1" dirty="0">
                <a:latin typeface="Cambria" panose="02040503050406030204" pitchFamily="18" charset="0"/>
                <a:ea typeface="Cambria" panose="02040503050406030204" pitchFamily="18" charset="0"/>
                <a:cs typeface="Arial" panose="020B0604020202020204" pitchFamily="34" charset="0"/>
              </a:rPr>
              <a:t>Shawri King-Casey VP, Institutional Integrity &amp; Compliance</a:t>
            </a:r>
            <a:br>
              <a:rPr lang="en-US" sz="2700" b="1" dirty="0">
                <a:latin typeface="Cambria" panose="02040503050406030204" pitchFamily="18" charset="0"/>
                <a:ea typeface="Cambria" panose="02040503050406030204" pitchFamily="18" charset="0"/>
                <a:cs typeface="Arial" panose="020B0604020202020204" pitchFamily="34" charset="0"/>
              </a:rPr>
            </a:br>
            <a:r>
              <a:rPr lang="en-US" sz="2700" b="1" dirty="0">
                <a:latin typeface="Cambria" panose="02040503050406030204" pitchFamily="18" charset="0"/>
                <a:ea typeface="Cambria" panose="02040503050406030204" pitchFamily="18" charset="0"/>
                <a:cs typeface="Arial" panose="020B0604020202020204" pitchFamily="34" charset="0"/>
              </a:rPr>
              <a:t>Nannette Williams, Chief Audit Executive</a:t>
            </a:r>
            <a:br>
              <a:rPr lang="en-US" sz="3100" b="1" dirty="0">
                <a:latin typeface="Cambria" panose="02040503050406030204" pitchFamily="18" charset="0"/>
                <a:ea typeface="Cambria" panose="02040503050406030204" pitchFamily="18" charset="0"/>
                <a:cs typeface="Arial" panose="020B0604020202020204" pitchFamily="34" charset="0"/>
              </a:rPr>
            </a:br>
            <a:br>
              <a:rPr lang="en-US" sz="3100" b="1">
                <a:latin typeface="Cambria" panose="02040503050406030204" pitchFamily="18" charset="0"/>
                <a:ea typeface="Cambria" panose="02040503050406030204" pitchFamily="18" charset="0"/>
                <a:cs typeface="Arial" panose="020B0604020202020204" pitchFamily="34" charset="0"/>
              </a:rPr>
            </a:br>
            <a:r>
              <a:rPr lang="en-US" sz="3100" b="1">
                <a:latin typeface="Cambria" panose="02040503050406030204" pitchFamily="18" charset="0"/>
                <a:ea typeface="Cambria" panose="02040503050406030204" pitchFamily="18" charset="0"/>
                <a:cs typeface="Arial" panose="020B0604020202020204" pitchFamily="34" charset="0"/>
              </a:rPr>
              <a:t>September 11, 2025</a:t>
            </a:r>
            <a:endParaRPr lang="en-US" sz="2000" b="1"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5859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EF23-824A-6EC4-6224-76A265C84D5B}"/>
              </a:ext>
            </a:extLst>
          </p:cNvPr>
          <p:cNvSpPr>
            <a:spLocks noGrp="1"/>
          </p:cNvSpPr>
          <p:nvPr>
            <p:ph type="ctrTitle"/>
          </p:nvPr>
        </p:nvSpPr>
        <p:spPr>
          <a:xfrm>
            <a:off x="541506" y="1710447"/>
            <a:ext cx="10058400" cy="5029200"/>
          </a:xfrm>
        </p:spPr>
        <p:txBody>
          <a:bodyPr anchor="b">
            <a:normAutofit/>
          </a:bodyPr>
          <a:lstStyle/>
          <a:p>
            <a:r>
              <a:rPr lang="en-US" dirty="0">
                <a:solidFill>
                  <a:srgbClr val="150DB3"/>
                </a:solidFill>
              </a:rPr>
              <a:t>Performance and Governance</a:t>
            </a:r>
          </a:p>
        </p:txBody>
      </p:sp>
    </p:spTree>
    <p:extLst>
      <p:ext uri="{BB962C8B-B14F-4D97-AF65-F5344CB8AC3E}">
        <p14:creationId xmlns:p14="http://schemas.microsoft.com/office/powerpoint/2010/main" val="1546535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82F-C8E8-04CF-9CD7-573A552D3069}"/>
              </a:ext>
            </a:extLst>
          </p:cNvPr>
          <p:cNvSpPr>
            <a:spLocks noGrp="1"/>
          </p:cNvSpPr>
          <p:nvPr>
            <p:ph type="title"/>
          </p:nvPr>
        </p:nvSpPr>
        <p:spPr/>
        <p:txBody>
          <a:bodyPr anchor="b">
            <a:normAutofit/>
          </a:bodyPr>
          <a:lstStyle/>
          <a:p>
            <a:r>
              <a:rPr lang="en-US" sz="4200" dirty="0">
                <a:solidFill>
                  <a:srgbClr val="150DB3"/>
                </a:solidFill>
              </a:rPr>
              <a:t>Performance Measures</a:t>
            </a:r>
          </a:p>
        </p:txBody>
      </p:sp>
      <p:sp>
        <p:nvSpPr>
          <p:cNvPr id="4" name="Content Placeholder 3">
            <a:extLst>
              <a:ext uri="{FF2B5EF4-FFF2-40B4-BE49-F238E27FC236}">
                <a16:creationId xmlns:a16="http://schemas.microsoft.com/office/drawing/2014/main" id="{A4FBB0A1-6838-610A-725E-FAF8C8175206}"/>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Audit Completion Rate</a:t>
            </a:r>
          </a:p>
          <a:p>
            <a:pPr marL="0" lvl="1" indent="0">
              <a:buFont typeface="Arial" panose="020B0604020202020204" pitchFamily="34" charset="0"/>
              <a:buNone/>
            </a:pPr>
            <a:r>
              <a:t>Measure the percentage of planned audits completed, with a target range of 90 to 100 percent.</a:t>
            </a:r>
            <a:endParaRPr lang="en-US"/>
          </a:p>
          <a:p>
            <a:pPr marL="0" indent="0">
              <a:spcBef>
                <a:spcPts val="2500"/>
              </a:spcBef>
              <a:buFont typeface="Arial" panose="020B0604020202020204" pitchFamily="34" charset="0"/>
              <a:buNone/>
            </a:pPr>
            <a:r>
              <a:rPr lang="en-US" b="1"/>
              <a:t>Risk Level Assessment</a:t>
            </a:r>
          </a:p>
          <a:p>
            <a:pPr marL="0" lvl="1" indent="0">
              <a:buFont typeface="Arial" panose="020B0604020202020204" pitchFamily="34" charset="0"/>
              <a:buNone/>
            </a:pPr>
            <a:r>
              <a:t>Categorize audit findings by risk to evaluate the effectiveness of internal controls within the organization.</a:t>
            </a:r>
            <a:endParaRPr lang="en-US"/>
          </a:p>
          <a:p>
            <a:pPr marL="0" indent="0">
              <a:spcBef>
                <a:spcPts val="2500"/>
              </a:spcBef>
              <a:buFont typeface="Arial" panose="020B0604020202020204" pitchFamily="34" charset="0"/>
              <a:buNone/>
            </a:pPr>
            <a:r>
              <a:rPr lang="en-US" b="1"/>
              <a:t>Client Satisfaction Scores</a:t>
            </a:r>
          </a:p>
          <a:p>
            <a:pPr marL="0" lvl="1" indent="0">
              <a:buFont typeface="Arial" panose="020B0604020202020204" pitchFamily="34" charset="0"/>
              <a:buNone/>
            </a:pPr>
            <a:r>
              <a:t>Evaluate post-audit client feedback aiming for satisfaction scores exceeding 80 percent.</a:t>
            </a:r>
            <a:endParaRPr lang="en-US"/>
          </a:p>
          <a:p>
            <a:pPr marL="0" indent="0">
              <a:spcBef>
                <a:spcPts val="2500"/>
              </a:spcBef>
              <a:buFont typeface="Arial" panose="020B0604020202020204" pitchFamily="34" charset="0"/>
              <a:buNone/>
            </a:pPr>
            <a:r>
              <a:rPr lang="en-US" b="1"/>
              <a:t>Professional Development</a:t>
            </a:r>
          </a:p>
          <a:p>
            <a:pPr marL="0" lvl="1" indent="0">
              <a:buFont typeface="Arial" panose="020B0604020202020204" pitchFamily="34" charset="0"/>
              <a:buNone/>
            </a:pPr>
            <a:r>
              <a:t>Ensure 100% of audit staff hold professional certifications and complete 40 hours of training annually.</a:t>
            </a:r>
            <a:endParaRPr lang="en-US"/>
          </a:p>
        </p:txBody>
      </p:sp>
      <p:pic>
        <p:nvPicPr>
          <p:cNvPr id="5" name="Content Placeholder 4" descr="Many sales chart report documents on desk with pen and calculator">
            <a:extLst>
              <a:ext uri="{FF2B5EF4-FFF2-40B4-BE49-F238E27FC236}">
                <a16:creationId xmlns:a16="http://schemas.microsoft.com/office/drawing/2014/main" id="{572C57EA-C3B5-485D-B836-4D20A1A95416}"/>
              </a:ext>
            </a:extLst>
          </p:cNvPr>
          <p:cNvPicPr>
            <a:picLocks noGrp="1" noChangeAspect="1"/>
          </p:cNvPicPr>
          <p:nvPr>
            <p:ph type="pic" sz="quarter" idx="13"/>
          </p:nvPr>
        </p:nvPicPr>
        <p:blipFill>
          <a:blip r:embed="rId3"/>
          <a:srcRect l="30074" r="30074"/>
          <a:stretch>
            <a:fillRect/>
          </a:stretch>
        </p:blipFill>
        <p:spPr>
          <a:prstGeom prst="rect">
            <a:avLst/>
          </a:prstGeom>
          <a:noFill/>
        </p:spPr>
      </p:pic>
    </p:spTree>
    <p:extLst>
      <p:ext uri="{BB962C8B-B14F-4D97-AF65-F5344CB8AC3E}">
        <p14:creationId xmlns:p14="http://schemas.microsoft.com/office/powerpoint/2010/main" val="2004449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3EB5-714B-D50D-7B49-71E278C4E923}"/>
              </a:ext>
            </a:extLst>
          </p:cNvPr>
          <p:cNvSpPr>
            <a:spLocks noGrp="1"/>
          </p:cNvSpPr>
          <p:nvPr>
            <p:ph type="title"/>
          </p:nvPr>
        </p:nvSpPr>
        <p:spPr/>
        <p:txBody>
          <a:bodyPr anchor="b">
            <a:normAutofit/>
          </a:bodyPr>
          <a:lstStyle/>
          <a:p>
            <a:r>
              <a:rPr lang="en-US" sz="3800" dirty="0">
                <a:solidFill>
                  <a:srgbClr val="150DB3"/>
                </a:solidFill>
              </a:rPr>
              <a:t>Governance</a:t>
            </a:r>
          </a:p>
        </p:txBody>
      </p:sp>
      <p:pic>
        <p:nvPicPr>
          <p:cNvPr id="5" name="Content Placeholder 4" descr="Big data mining analysis diagram whiteboard drawing">
            <a:extLst>
              <a:ext uri="{FF2B5EF4-FFF2-40B4-BE49-F238E27FC236}">
                <a16:creationId xmlns:a16="http://schemas.microsoft.com/office/drawing/2014/main" id="{D75F1F6D-5BA5-461A-89E7-026E4413AD4E}"/>
              </a:ext>
            </a:extLst>
          </p:cNvPr>
          <p:cNvPicPr>
            <a:picLocks noGrp="1" noChangeAspect="1"/>
          </p:cNvPicPr>
          <p:nvPr>
            <p:ph type="pic" sz="quarter" idx="13"/>
          </p:nvPr>
        </p:nvPicPr>
        <p:blipFill>
          <a:blip r:embed="rId3"/>
          <a:srcRect l="8533" r="8533"/>
          <a:stretch/>
        </p:blipFill>
        <p:spPr>
          <a:prstGeom prst="rect">
            <a:avLst/>
          </a:prstGeom>
          <a:noFill/>
        </p:spPr>
      </p:pic>
      <p:sp>
        <p:nvSpPr>
          <p:cNvPr id="4" name="Content Placeholder 3">
            <a:extLst>
              <a:ext uri="{FF2B5EF4-FFF2-40B4-BE49-F238E27FC236}">
                <a16:creationId xmlns:a16="http://schemas.microsoft.com/office/drawing/2014/main" id="{AF276790-2308-1F92-1023-D4F84058B319}"/>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sz="1200" b="1" dirty="0"/>
              <a:t>Governance Structure</a:t>
            </a:r>
          </a:p>
          <a:p>
            <a:pPr marL="0" lvl="1" indent="0">
              <a:lnSpc>
                <a:spcPct val="90000"/>
              </a:lnSpc>
              <a:buFont typeface="Arial" panose="020B0604020202020204" pitchFamily="34" charset="0"/>
              <a:buNone/>
            </a:pPr>
            <a:r>
              <a:rPr lang="en-US" sz="1200" dirty="0"/>
              <a:t>The Internal Audit Department reports functionally to the Audit Committee and administratively to the University President, ensuring independence.</a:t>
            </a:r>
          </a:p>
          <a:p>
            <a:pPr marL="0" indent="0">
              <a:lnSpc>
                <a:spcPct val="90000"/>
              </a:lnSpc>
              <a:spcBef>
                <a:spcPts val="2500"/>
              </a:spcBef>
              <a:buFont typeface="Arial" panose="020B0604020202020204" pitchFamily="34" charset="0"/>
              <a:buNone/>
            </a:pPr>
            <a:r>
              <a:rPr lang="en-US" sz="1200" b="1" dirty="0"/>
              <a:t>Quarterly Updates</a:t>
            </a:r>
          </a:p>
          <a:p>
            <a:pPr marL="0" lvl="1" indent="0">
              <a:lnSpc>
                <a:spcPct val="90000"/>
              </a:lnSpc>
              <a:buFont typeface="Arial" panose="020B0604020202020204" pitchFamily="34" charset="0"/>
              <a:buNone/>
            </a:pPr>
            <a:r>
              <a:rPr lang="en-US" sz="1200" dirty="0"/>
              <a:t>Quarterly updates include audit results, emerging risks, and progress on the strategic plan to maintain informed governance.</a:t>
            </a:r>
          </a:p>
          <a:p>
            <a:pPr marL="0" indent="0">
              <a:lnSpc>
                <a:spcPct val="90000"/>
              </a:lnSpc>
              <a:spcBef>
                <a:spcPts val="2500"/>
              </a:spcBef>
              <a:buFont typeface="Arial" panose="020B0604020202020204" pitchFamily="34" charset="0"/>
              <a:buNone/>
            </a:pPr>
            <a:r>
              <a:rPr lang="en-US" sz="1200" b="1" dirty="0"/>
              <a:t>Annual Assessment</a:t>
            </a:r>
          </a:p>
          <a:p>
            <a:pPr marL="0" lvl="1" indent="0">
              <a:lnSpc>
                <a:spcPct val="90000"/>
              </a:lnSpc>
              <a:buFont typeface="Arial" panose="020B0604020202020204" pitchFamily="34" charset="0"/>
              <a:buNone/>
            </a:pPr>
            <a:r>
              <a:rPr lang="en-US" sz="1200" dirty="0"/>
              <a:t>An annual assessment of the plan’s implementation is presented to the Board, reinforcing transparency and continuous improvement.</a:t>
            </a:r>
          </a:p>
        </p:txBody>
      </p:sp>
    </p:spTree>
    <p:extLst>
      <p:ext uri="{BB962C8B-B14F-4D97-AF65-F5344CB8AC3E}">
        <p14:creationId xmlns:p14="http://schemas.microsoft.com/office/powerpoint/2010/main" val="1471350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5023-071A-B905-90E9-03E30BB0EEE5}"/>
              </a:ext>
            </a:extLst>
          </p:cNvPr>
          <p:cNvSpPr>
            <a:spLocks noGrp="1"/>
          </p:cNvSpPr>
          <p:nvPr>
            <p:ph type="ctrTitle"/>
          </p:nvPr>
        </p:nvSpPr>
        <p:spPr/>
        <p:txBody>
          <a:bodyPr anchor="b">
            <a:normAutofit/>
          </a:bodyPr>
          <a:lstStyle/>
          <a:p>
            <a:r>
              <a:rPr lang="en-US" dirty="0">
                <a:solidFill>
                  <a:srgbClr val="150DB3"/>
                </a:solidFill>
              </a:rPr>
              <a:t>Conclusion</a:t>
            </a:r>
          </a:p>
        </p:txBody>
      </p:sp>
    </p:spTree>
    <p:extLst>
      <p:ext uri="{BB962C8B-B14F-4D97-AF65-F5344CB8AC3E}">
        <p14:creationId xmlns:p14="http://schemas.microsoft.com/office/powerpoint/2010/main" val="514998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F8AC-E5A1-9318-5002-5E2F4A0D8074}"/>
              </a:ext>
            </a:extLst>
          </p:cNvPr>
          <p:cNvSpPr>
            <a:spLocks noGrp="1"/>
          </p:cNvSpPr>
          <p:nvPr>
            <p:ph type="title"/>
          </p:nvPr>
        </p:nvSpPr>
        <p:spPr/>
        <p:txBody>
          <a:bodyPr anchor="b">
            <a:normAutofit/>
          </a:bodyPr>
          <a:lstStyle/>
          <a:p>
            <a:r>
              <a:rPr lang="en-US" sz="4200" dirty="0">
                <a:solidFill>
                  <a:srgbClr val="150DB3"/>
                </a:solidFill>
              </a:rPr>
              <a:t>Strategic Commitment</a:t>
            </a:r>
          </a:p>
        </p:txBody>
      </p:sp>
      <p:sp>
        <p:nvSpPr>
          <p:cNvPr id="4" name="Content Placeholder 3">
            <a:extLst>
              <a:ext uri="{FF2B5EF4-FFF2-40B4-BE49-F238E27FC236}">
                <a16:creationId xmlns:a16="http://schemas.microsoft.com/office/drawing/2014/main" id="{72B99B4E-B506-341F-E5B6-C1265748B249}"/>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Alignment with Strategic Priorities</a:t>
            </a:r>
          </a:p>
          <a:p>
            <a:pPr marL="0" lvl="1" indent="0">
              <a:buFont typeface="Arial" panose="020B0604020202020204" pitchFamily="34" charset="0"/>
              <a:buNone/>
            </a:pPr>
            <a:r>
              <a:t>The Internal Audit Department aligns its efforts with Strategic Priority 2 to advance the university's mission effectively.</a:t>
            </a:r>
            <a:endParaRPr lang="en-US"/>
          </a:p>
          <a:p>
            <a:pPr marL="0" indent="0">
              <a:spcBef>
                <a:spcPts val="2500"/>
              </a:spcBef>
              <a:buFont typeface="Arial" panose="020B0604020202020204" pitchFamily="34" charset="0"/>
              <a:buNone/>
            </a:pPr>
            <a:r>
              <a:rPr lang="en-US" b="1"/>
              <a:t>Commitment to Global Standards</a:t>
            </a:r>
          </a:p>
          <a:p>
            <a:pPr marL="0" lvl="1" indent="0">
              <a:buFont typeface="Arial" panose="020B0604020202020204" pitchFamily="34" charset="0"/>
              <a:buNone/>
            </a:pPr>
            <a:r>
              <a:t>Adherence to global audit standards ensures credibility and best practices in audit operations.</a:t>
            </a:r>
            <a:endParaRPr lang="en-US"/>
          </a:p>
          <a:p>
            <a:pPr marL="0" indent="0">
              <a:spcBef>
                <a:spcPts val="2500"/>
              </a:spcBef>
              <a:buFont typeface="Arial" panose="020B0604020202020204" pitchFamily="34" charset="0"/>
              <a:buNone/>
            </a:pPr>
            <a:r>
              <a:rPr lang="en-US" b="1"/>
              <a:t>Driving Efficiency and Innovation</a:t>
            </a:r>
          </a:p>
          <a:p>
            <a:pPr marL="0" lvl="1" indent="0">
              <a:buFont typeface="Arial" panose="020B0604020202020204" pitchFamily="34" charset="0"/>
              <a:buNone/>
            </a:pPr>
            <a:r>
              <a:t>The department aims to enhance operational efficiency, promote financial sustainability, and leverage technology strategically.</a:t>
            </a:r>
            <a:endParaRPr lang="en-US"/>
          </a:p>
          <a:p>
            <a:pPr marL="0" indent="0">
              <a:spcBef>
                <a:spcPts val="2500"/>
              </a:spcBef>
              <a:buFont typeface="Arial" panose="020B0604020202020204" pitchFamily="34" charset="0"/>
              <a:buNone/>
            </a:pPr>
            <a:r>
              <a:rPr lang="en-US" b="1"/>
              <a:t>Accountability and Excellence</a:t>
            </a:r>
          </a:p>
          <a:p>
            <a:pPr marL="0" lvl="1" indent="0">
              <a:buFont typeface="Arial" panose="020B0604020202020204" pitchFamily="34" charset="0"/>
              <a:buNone/>
            </a:pPr>
            <a:r>
              <a:t>Internal Audit is positioned as a key driver of accountability, innovation, and excellence throughout the university.</a:t>
            </a:r>
            <a:endParaRPr lang="en-US"/>
          </a:p>
        </p:txBody>
      </p:sp>
      <p:pic>
        <p:nvPicPr>
          <p:cNvPr id="5" name="Content Placeholder 4" descr="Closeup shot of a group of businesswomen analysing graphs on a digital tablet in an office">
            <a:extLst>
              <a:ext uri="{FF2B5EF4-FFF2-40B4-BE49-F238E27FC236}">
                <a16:creationId xmlns:a16="http://schemas.microsoft.com/office/drawing/2014/main" id="{8C36852D-5772-496D-A1E8-6DB8A510D982}"/>
              </a:ext>
            </a:extLst>
          </p:cNvPr>
          <p:cNvPicPr>
            <a:picLocks noGrp="1" noChangeAspect="1"/>
          </p:cNvPicPr>
          <p:nvPr>
            <p:ph type="pic" sz="quarter" idx="13"/>
          </p:nvPr>
        </p:nvPicPr>
        <p:blipFill>
          <a:blip r:embed="rId3"/>
          <a:srcRect l="30074" r="30074"/>
          <a:stretch>
            <a:fillRect/>
          </a:stretch>
        </p:blipFill>
        <p:spPr>
          <a:prstGeom prst="rect">
            <a:avLst/>
          </a:prstGeom>
          <a:noFill/>
        </p:spPr>
      </p:pic>
    </p:spTree>
    <p:extLst>
      <p:ext uri="{BB962C8B-B14F-4D97-AF65-F5344CB8AC3E}">
        <p14:creationId xmlns:p14="http://schemas.microsoft.com/office/powerpoint/2010/main" val="1323396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2BA29-E5A8-4F30-BE95-0CF541A581D4}"/>
              </a:ext>
            </a:extLst>
          </p:cNvPr>
          <p:cNvSpPr>
            <a:spLocks noGrp="1"/>
          </p:cNvSpPr>
          <p:nvPr>
            <p:ph type="ctrTitle"/>
          </p:nvPr>
        </p:nvSpPr>
        <p:spPr/>
        <p:txBody>
          <a:bodyPr/>
          <a:lstStyle/>
          <a:p>
            <a:r>
              <a:rPr lang="en-US" dirty="0"/>
              <a:t>Questions??</a:t>
            </a:r>
          </a:p>
        </p:txBody>
      </p:sp>
      <p:sp>
        <p:nvSpPr>
          <p:cNvPr id="6" name="Subtitle 5">
            <a:extLst>
              <a:ext uri="{FF2B5EF4-FFF2-40B4-BE49-F238E27FC236}">
                <a16:creationId xmlns:a16="http://schemas.microsoft.com/office/drawing/2014/main" id="{978F22BB-53CB-4F33-B953-321E5F2B7A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091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CA6D-590A-182C-C5B7-F5908875374D}"/>
              </a:ext>
            </a:extLst>
          </p:cNvPr>
          <p:cNvSpPr>
            <a:spLocks noGrp="1"/>
          </p:cNvSpPr>
          <p:nvPr>
            <p:ph type="title"/>
          </p:nvPr>
        </p:nvSpPr>
        <p:spPr/>
        <p:txBody>
          <a:bodyPr anchor="t">
            <a:normAutofit/>
          </a:bodyPr>
          <a:lstStyle/>
          <a:p>
            <a:r>
              <a:rPr lang="en-US" dirty="0">
                <a:solidFill>
                  <a:srgbClr val="0000FF"/>
                </a:solidFill>
              </a:rPr>
              <a:t>Fiscal Year 2026 Proposed Audit Plan</a:t>
            </a:r>
          </a:p>
        </p:txBody>
      </p:sp>
      <p:sp>
        <p:nvSpPr>
          <p:cNvPr id="3" name="Subtitle 2">
            <a:extLst>
              <a:ext uri="{FF2B5EF4-FFF2-40B4-BE49-F238E27FC236}">
                <a16:creationId xmlns:a16="http://schemas.microsoft.com/office/drawing/2014/main" id="{9EEC002B-40CC-0F8E-699E-B471B1C10519}"/>
              </a:ext>
            </a:extLst>
          </p:cNvPr>
          <p:cNvSpPr>
            <a:spLocks noGrp="1"/>
          </p:cNvSpPr>
          <p:nvPr>
            <p:ph type="subTitle" idx="1"/>
          </p:nvPr>
        </p:nvSpPr>
        <p:spPr/>
        <p:txBody>
          <a:bodyPr anchor="b">
            <a:normAutofit/>
          </a:bodyPr>
          <a:lstStyle/>
          <a:p>
            <a:r>
              <a:rPr lang="en-US"/>
              <a:t>Strategic overview of planned audits and objectives</a:t>
            </a:r>
          </a:p>
        </p:txBody>
      </p:sp>
    </p:spTree>
    <p:extLst>
      <p:ext uri="{BB962C8B-B14F-4D97-AF65-F5344CB8AC3E}">
        <p14:creationId xmlns:p14="http://schemas.microsoft.com/office/powerpoint/2010/main" val="9461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F286-FC2C-BDBE-4B87-21E917C3E637}"/>
              </a:ext>
            </a:extLst>
          </p:cNvPr>
          <p:cNvSpPr>
            <a:spLocks noGrp="1"/>
          </p:cNvSpPr>
          <p:nvPr>
            <p:ph type="title"/>
          </p:nvPr>
        </p:nvSpPr>
        <p:spPr/>
        <p:txBody>
          <a:bodyPr anchor="b">
            <a:normAutofit/>
          </a:bodyPr>
          <a:lstStyle/>
          <a:p>
            <a:r>
              <a:rPr lang="en-US" dirty="0">
                <a:solidFill>
                  <a:srgbClr val="0000FF"/>
                </a:solidFill>
              </a:rPr>
              <a:t>Fiscal Year 25 Carryover Audits</a:t>
            </a:r>
          </a:p>
        </p:txBody>
      </p:sp>
    </p:spTree>
    <p:extLst>
      <p:ext uri="{BB962C8B-B14F-4D97-AF65-F5344CB8AC3E}">
        <p14:creationId xmlns:p14="http://schemas.microsoft.com/office/powerpoint/2010/main" val="2913597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E31E-AE54-FE35-7D82-3D28200C5AFE}"/>
              </a:ext>
            </a:extLst>
          </p:cNvPr>
          <p:cNvSpPr>
            <a:spLocks noGrp="1"/>
          </p:cNvSpPr>
          <p:nvPr>
            <p:ph type="title"/>
          </p:nvPr>
        </p:nvSpPr>
        <p:spPr/>
        <p:txBody>
          <a:bodyPr anchor="b">
            <a:normAutofit fontScale="90000"/>
          </a:bodyPr>
          <a:lstStyle/>
          <a:p>
            <a:r>
              <a:rPr lang="en-US" dirty="0">
                <a:solidFill>
                  <a:srgbClr val="0000FF"/>
                </a:solidFill>
              </a:rPr>
              <a:t>Capital Outlay – Harris Commons Building Project</a:t>
            </a:r>
          </a:p>
        </p:txBody>
      </p:sp>
      <p:pic>
        <p:nvPicPr>
          <p:cNvPr id="5" name="Content Placeholder 4" descr="The construction site of a future office tower showing its' concrete frame and multiple building stories including construction cranes.  This particular building is being constructed along the banks of the Saint John's River in Jacksonville, Florida.">
            <a:extLst>
              <a:ext uri="{FF2B5EF4-FFF2-40B4-BE49-F238E27FC236}">
                <a16:creationId xmlns:a16="http://schemas.microsoft.com/office/drawing/2014/main" id="{BA137D87-6F64-4279-BA9D-6B1CEBBE4D9A}"/>
              </a:ext>
            </a:extLst>
          </p:cNvPr>
          <p:cNvPicPr>
            <a:picLocks noGrp="1" noChangeAspect="1"/>
          </p:cNvPicPr>
          <p:nvPr>
            <p:ph type="pic" sz="quarter" idx="18"/>
          </p:nvPr>
        </p:nvPicPr>
        <p:blipFill>
          <a:blip r:embed="rId3"/>
          <a:srcRect l="15916" r="15916"/>
          <a:stretch>
            <a:fillRect/>
          </a:stretch>
        </p:blipFill>
        <p:spPr>
          <a:prstGeom prst="rect">
            <a:avLst/>
          </a:prstGeom>
          <a:noFill/>
        </p:spPr>
      </p:pic>
      <p:sp>
        <p:nvSpPr>
          <p:cNvPr id="4" name="Content Placeholder 3">
            <a:extLst>
              <a:ext uri="{FF2B5EF4-FFF2-40B4-BE49-F238E27FC236}">
                <a16:creationId xmlns:a16="http://schemas.microsoft.com/office/drawing/2014/main" id="{1C1534D8-2037-815B-189D-4F5A27525E43}"/>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dirty="0"/>
              <a:t>Project Compliance Review</a:t>
            </a:r>
          </a:p>
          <a:p>
            <a:pPr marL="0" lvl="1" indent="0">
              <a:lnSpc>
                <a:spcPct val="90000"/>
              </a:lnSpc>
              <a:buFont typeface="Arial" panose="020B0604020202020204" pitchFamily="34" charset="0"/>
              <a:buNone/>
            </a:pPr>
            <a:r>
              <a:rPr dirty="0"/>
              <a:t>The building project is reviewed for compliance with state construction and professional service guidelines ensuring proper standards.</a:t>
            </a:r>
            <a:endParaRPr lang="en-US" dirty="0"/>
          </a:p>
          <a:p>
            <a:pPr marL="0" indent="0">
              <a:lnSpc>
                <a:spcPct val="90000"/>
              </a:lnSpc>
              <a:spcBef>
                <a:spcPts val="2500"/>
              </a:spcBef>
              <a:buFont typeface="Arial" panose="020B0604020202020204" pitchFamily="34" charset="0"/>
              <a:buNone/>
            </a:pPr>
            <a:r>
              <a:rPr lang="en-US" b="1" dirty="0"/>
              <a:t>Budget vs Actual Expenditures</a:t>
            </a:r>
          </a:p>
          <a:p>
            <a:pPr marL="0" lvl="1" indent="0">
              <a:lnSpc>
                <a:spcPct val="90000"/>
              </a:lnSpc>
              <a:buFont typeface="Arial" panose="020B0604020202020204" pitchFamily="34" charset="0"/>
              <a:buNone/>
            </a:pPr>
            <a:r>
              <a:rPr dirty="0"/>
              <a:t>Comparison of project budget to actual spending helps maintain financial accountability and transparency in capital outlay.</a:t>
            </a:r>
            <a:endParaRPr lang="en-US" dirty="0"/>
          </a:p>
          <a:p>
            <a:pPr marL="0" indent="0">
              <a:lnSpc>
                <a:spcPct val="90000"/>
              </a:lnSpc>
              <a:spcBef>
                <a:spcPts val="2500"/>
              </a:spcBef>
              <a:buFont typeface="Arial" panose="020B0604020202020204" pitchFamily="34" charset="0"/>
              <a:buNone/>
            </a:pPr>
            <a:r>
              <a:rPr lang="en-US" b="1" dirty="0"/>
              <a:t>Transparency and Accountability</a:t>
            </a:r>
          </a:p>
          <a:p>
            <a:pPr marL="0" lvl="1" indent="0">
              <a:lnSpc>
                <a:spcPct val="90000"/>
              </a:lnSpc>
              <a:buFont typeface="Arial" panose="020B0604020202020204" pitchFamily="34" charset="0"/>
              <a:buNone/>
            </a:pPr>
            <a:r>
              <a:rPr dirty="0"/>
              <a:t>Review process ensures the project meets financial and regulatory expectations fostering transparency in capital investments.</a:t>
            </a:r>
            <a:endParaRPr lang="en-US" dirty="0"/>
          </a:p>
        </p:txBody>
      </p:sp>
    </p:spTree>
    <p:extLst>
      <p:ext uri="{BB962C8B-B14F-4D97-AF65-F5344CB8AC3E}">
        <p14:creationId xmlns:p14="http://schemas.microsoft.com/office/powerpoint/2010/main" val="2769245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D4B8-54CE-7501-7F37-991356205F9D}"/>
              </a:ext>
            </a:extLst>
          </p:cNvPr>
          <p:cNvSpPr>
            <a:spLocks noGrp="1"/>
          </p:cNvSpPr>
          <p:nvPr>
            <p:ph type="title"/>
          </p:nvPr>
        </p:nvSpPr>
        <p:spPr/>
        <p:txBody>
          <a:bodyPr anchor="ctr">
            <a:normAutofit/>
          </a:bodyPr>
          <a:lstStyle/>
          <a:p>
            <a:r>
              <a:rPr lang="en-US" dirty="0">
                <a:solidFill>
                  <a:srgbClr val="0000FF"/>
                </a:solidFill>
              </a:rPr>
              <a:t>Bursar's Office – Cash Receipts &amp; Operations</a:t>
            </a:r>
          </a:p>
        </p:txBody>
      </p:sp>
      <p:pic>
        <p:nvPicPr>
          <p:cNvPr id="5" name="Content Placeholder 4" descr="Mortarboard and stack of coins on office desk.">
            <a:extLst>
              <a:ext uri="{FF2B5EF4-FFF2-40B4-BE49-F238E27FC236}">
                <a16:creationId xmlns:a16="http://schemas.microsoft.com/office/drawing/2014/main" id="{6ECAE1F2-51A0-4C3E-A18E-DC1A099315A6}"/>
              </a:ext>
            </a:extLst>
          </p:cNvPr>
          <p:cNvPicPr>
            <a:picLocks noGrp="1" noChangeAspect="1"/>
          </p:cNvPicPr>
          <p:nvPr>
            <p:ph type="pic" sz="quarter" idx="18"/>
          </p:nvPr>
        </p:nvPicPr>
        <p:blipFill>
          <a:blip r:embed="rId3"/>
          <a:srcRect t="26859" b="26859"/>
          <a:stretch>
            <a:fillRect/>
          </a:stretch>
        </p:blipFill>
        <p:spPr>
          <a:prstGeom prst="rect">
            <a:avLst/>
          </a:prstGeom>
          <a:noFill/>
        </p:spPr>
      </p:pic>
      <p:sp>
        <p:nvSpPr>
          <p:cNvPr id="4" name="Content Placeholder 3">
            <a:extLst>
              <a:ext uri="{FF2B5EF4-FFF2-40B4-BE49-F238E27FC236}">
                <a16:creationId xmlns:a16="http://schemas.microsoft.com/office/drawing/2014/main" id="{EA808604-AE47-AE33-D1A3-572094259CFE}"/>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sz="1100" b="1"/>
              <a:t>Comprehensive Cash Audit</a:t>
            </a:r>
          </a:p>
          <a:p>
            <a:pPr marL="0" lvl="1" indent="0">
              <a:lnSpc>
                <a:spcPct val="90000"/>
              </a:lnSpc>
              <a:buFont typeface="Arial" panose="020B0604020202020204" pitchFamily="34" charset="0"/>
              <a:buNone/>
            </a:pPr>
            <a:r>
              <a:rPr lang="en-US" sz="1100"/>
              <a:t>Audit covers all university cash collection points, not limited to the Bursar's Office.</a:t>
            </a:r>
          </a:p>
          <a:p>
            <a:pPr marL="0" indent="0">
              <a:lnSpc>
                <a:spcPct val="90000"/>
              </a:lnSpc>
              <a:spcBef>
                <a:spcPts val="2500"/>
              </a:spcBef>
              <a:buFont typeface="Arial" panose="020B0604020202020204" pitchFamily="34" charset="0"/>
              <a:buNone/>
            </a:pPr>
            <a:r>
              <a:rPr lang="en-US" sz="1100" b="1"/>
              <a:t>Control Evaluation</a:t>
            </a:r>
          </a:p>
          <a:p>
            <a:pPr marL="0" lvl="1" indent="0">
              <a:lnSpc>
                <a:spcPct val="90000"/>
              </a:lnSpc>
              <a:buFont typeface="Arial" panose="020B0604020202020204" pitchFamily="34" charset="0"/>
              <a:buNone/>
            </a:pPr>
            <a:r>
              <a:rPr lang="en-US" sz="1100"/>
              <a:t>Focus on evaluating controls for cash handling including Athletics change funds.</a:t>
            </a:r>
          </a:p>
          <a:p>
            <a:pPr marL="0" indent="0">
              <a:lnSpc>
                <a:spcPct val="90000"/>
              </a:lnSpc>
              <a:spcBef>
                <a:spcPts val="2500"/>
              </a:spcBef>
              <a:buFont typeface="Arial" panose="020B0604020202020204" pitchFamily="34" charset="0"/>
              <a:buNone/>
            </a:pPr>
            <a:r>
              <a:rPr lang="en-US" sz="1100" b="1"/>
              <a:t>Risk Minimization</a:t>
            </a:r>
          </a:p>
          <a:p>
            <a:pPr marL="0" lvl="1" indent="0">
              <a:lnSpc>
                <a:spcPct val="90000"/>
              </a:lnSpc>
              <a:buFont typeface="Arial" panose="020B0604020202020204" pitchFamily="34" charset="0"/>
              <a:buNone/>
            </a:pPr>
            <a:r>
              <a:rPr lang="en-US" sz="1100"/>
              <a:t>Aim to ensure strong financial controls to minimize cash transaction risks institution-wide.</a:t>
            </a:r>
          </a:p>
        </p:txBody>
      </p:sp>
    </p:spTree>
    <p:extLst>
      <p:ext uri="{BB962C8B-B14F-4D97-AF65-F5344CB8AC3E}">
        <p14:creationId xmlns:p14="http://schemas.microsoft.com/office/powerpoint/2010/main" val="2496595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a:xfrm>
            <a:off x="763555" y="922710"/>
            <a:ext cx="10515600" cy="1561697"/>
          </a:xfrm>
        </p:spPr>
        <p:txBody>
          <a:bodyPr>
            <a:normAutofit fontScale="90000"/>
          </a:bodyPr>
          <a:lstStyle/>
          <a:p>
            <a:pPr algn="ct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3600" b="1" u="sng" dirty="0">
                <a:latin typeface="Cambria" panose="02040503050406030204" pitchFamily="18" charset="0"/>
                <a:ea typeface="Cambria" panose="02040503050406030204" pitchFamily="18" charset="0"/>
                <a:cs typeface="Arial" panose="020B0604020202020204" pitchFamily="34" charset="0"/>
              </a:rPr>
              <a:t>Internal Audit Agenda</a:t>
            </a: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3261AF37-CC74-44C6-8915-A0F91C1B356F}"/>
              </a:ext>
            </a:extLst>
          </p:cNvPr>
          <p:cNvSpPr>
            <a:spLocks noGrp="1"/>
          </p:cNvSpPr>
          <p:nvPr>
            <p:ph idx="1"/>
          </p:nvPr>
        </p:nvSpPr>
        <p:spPr>
          <a:xfrm>
            <a:off x="838200" y="2693805"/>
            <a:ext cx="10515600" cy="3483157"/>
          </a:xfrm>
        </p:spPr>
        <p:txBody>
          <a:bodyPr>
            <a:normAutofit/>
          </a:bodyPr>
          <a:lstStyle/>
          <a:p>
            <a:pPr marL="571500" indent="-571500">
              <a:buAutoNum type="romanUcPeriod"/>
            </a:pPr>
            <a:r>
              <a:rPr lang="en-US" dirty="0">
                <a:latin typeface="Cambria" panose="02040503050406030204" pitchFamily="18" charset="0"/>
                <a:ea typeface="Cambria" panose="02040503050406030204" pitchFamily="18" charset="0"/>
              </a:rPr>
              <a:t>Presentation of Internal Audit Strategic Plan 2025-2028</a:t>
            </a:r>
          </a:p>
          <a:p>
            <a:pPr marL="571500" indent="-571500">
              <a:buAutoNum type="romanUcPeriod"/>
            </a:pPr>
            <a:r>
              <a:rPr lang="en-US" dirty="0">
                <a:latin typeface="Cambria" panose="02040503050406030204" pitchFamily="18" charset="0"/>
                <a:ea typeface="Cambria" panose="02040503050406030204" pitchFamily="18" charset="0"/>
              </a:rPr>
              <a:t>Presentation of Internal Audit Fiscal Year 2026 Proposed Audit Plan</a:t>
            </a:r>
          </a:p>
          <a:p>
            <a:pPr marL="571500" indent="-571500">
              <a:buAutoNum type="romanUcPeriod"/>
            </a:pPr>
            <a:r>
              <a:rPr lang="en-US" dirty="0">
                <a:latin typeface="Cambria" panose="02040503050406030204" pitchFamily="18" charset="0"/>
                <a:ea typeface="Cambria" panose="02040503050406030204" pitchFamily="18" charset="0"/>
              </a:rPr>
              <a:t>Audit Charter</a:t>
            </a:r>
          </a:p>
          <a:p>
            <a:pPr marL="571500" indent="-571500">
              <a:buAutoNum type="romanUcPeriod"/>
            </a:pPr>
            <a:r>
              <a:rPr lang="en-US" dirty="0">
                <a:latin typeface="Cambria" panose="02040503050406030204" pitchFamily="18" charset="0"/>
                <a:ea typeface="Cambria" panose="02040503050406030204" pitchFamily="18" charset="0"/>
              </a:rPr>
              <a:t>Annual Statement of Independence</a:t>
            </a:r>
          </a:p>
          <a:p>
            <a:pPr marL="571500" indent="-571500">
              <a:buAutoNum type="romanUcPeriod"/>
            </a:pPr>
            <a:r>
              <a:rPr lang="en-US" dirty="0">
                <a:latin typeface="Cambria" panose="02040503050406030204" pitchFamily="18" charset="0"/>
                <a:ea typeface="Cambria" panose="02040503050406030204" pitchFamily="18" charset="0"/>
              </a:rPr>
              <a:t>Discussion of Investigation Report</a:t>
            </a:r>
          </a:p>
          <a:p>
            <a:pPr marL="0" indent="0">
              <a:buNone/>
            </a:pPr>
            <a:endParaRPr lang="en-US" dirty="0">
              <a:latin typeface="Cambria" panose="02040503050406030204" pitchFamily="18" charset="0"/>
              <a:ea typeface="Cambria" panose="02040503050406030204" pitchFamily="18" charset="0"/>
            </a:endParaRPr>
          </a:p>
          <a:p>
            <a:pPr marL="571500" indent="-571500">
              <a:buAutoNum type="romanUcPeriod"/>
            </a:pPr>
            <a:endParaRPr lang="en-US" dirty="0">
              <a:latin typeface="Cambria" panose="02040503050406030204" pitchFamily="18" charset="0"/>
              <a:ea typeface="Cambria" panose="02040503050406030204" pitchFamily="18" charset="0"/>
            </a:endParaRPr>
          </a:p>
          <a:p>
            <a:pPr marL="571500" indent="-571500">
              <a:buAutoNum type="romanUcPeriod"/>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a:p>
            <a:pPr marL="571500" indent="-571500">
              <a:buAutoNum type="romanUcPeriod"/>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571500" indent="-571500">
              <a:buAutoNum type="romanUcPeriod" startAt="2"/>
            </a:pPr>
            <a:endParaRPr lang="en-US" dirty="0">
              <a:latin typeface="Cambria" panose="02040503050406030204" pitchFamily="18" charset="0"/>
              <a:ea typeface="Cambria" panose="02040503050406030204" pitchFamily="18" charset="0"/>
            </a:endParaRPr>
          </a:p>
          <a:p>
            <a:pPr marL="571500" indent="-571500">
              <a:buAutoNum type="romanUcPeriod" startAt="2"/>
            </a:pPr>
            <a:endParaRPr lang="en-US" dirty="0">
              <a:latin typeface="Cambria" panose="02040503050406030204" pitchFamily="18" charset="0"/>
              <a:ea typeface="Cambria" panose="02040503050406030204" pitchFamily="18" charset="0"/>
            </a:endParaRPr>
          </a:p>
          <a:p>
            <a:pPr marL="571500" indent="-571500">
              <a:buAutoNum type="romanUcPeriod" startAt="2"/>
            </a:pPr>
            <a:endParaRPr lang="en-US" dirty="0">
              <a:latin typeface="Cambria" panose="02040503050406030204" pitchFamily="18" charset="0"/>
              <a:ea typeface="Cambria" panose="02040503050406030204" pitchFamily="18" charset="0"/>
            </a:endParaRPr>
          </a:p>
          <a:p>
            <a:pPr marL="571500" indent="-571500">
              <a:buAutoNum type="romanUcPeriod" startAt="2"/>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6366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8E95-8005-EEBA-8C8E-EBCFCB933B7C}"/>
              </a:ext>
            </a:extLst>
          </p:cNvPr>
          <p:cNvSpPr>
            <a:spLocks noGrp="1"/>
          </p:cNvSpPr>
          <p:nvPr>
            <p:ph type="title"/>
          </p:nvPr>
        </p:nvSpPr>
        <p:spPr/>
        <p:txBody>
          <a:bodyPr anchor="t">
            <a:normAutofit fontScale="90000"/>
          </a:bodyPr>
          <a:lstStyle/>
          <a:p>
            <a:r>
              <a:rPr lang="en-US" dirty="0">
                <a:solidFill>
                  <a:srgbClr val="0000FF"/>
                </a:solidFill>
              </a:rPr>
              <a:t>Athletics – Travel</a:t>
            </a:r>
          </a:p>
        </p:txBody>
      </p:sp>
      <p:graphicFrame>
        <p:nvGraphicFramePr>
          <p:cNvPr id="4" name="Content Placeholder 3">
            <a:extLst>
              <a:ext uri="{FF2B5EF4-FFF2-40B4-BE49-F238E27FC236}">
                <a16:creationId xmlns:a16="http://schemas.microsoft.com/office/drawing/2014/main" id="{D0B2B41A-4384-4590-B850-0D39220CE419}"/>
              </a:ext>
            </a:extLst>
          </p:cNvPr>
          <p:cNvGraphicFramePr>
            <a:graphicFrameLocks noGrp="1"/>
          </p:cNvGraphicFramePr>
          <p:nvPr>
            <p:ph idx="1"/>
            <p:extLst>
              <p:ext uri="{E7BDC344-281C-4309-B0C6-D0EE65EED2A8}">
                <p202:designPr xmlns="" xmlns:p202="http://schemas.microsoft.com/office/powerpoint/2020/02/main">
                  <p202:designTagLst>
                    <p202:designTag name="ARCH:1:CLS" val="InformationBlock"/>
                    <p202:designTag name="ARCH:1:VSVAR" val="VisualTitledTextBox"/>
                  </p202:designTagLst>
                </p202:designPr>
              </p:ext>
            </p:extLst>
          </p:nvPr>
        </p:nvGraphicFramePr>
        <p:xfrm>
          <a:off x="612775" y="1216025"/>
          <a:ext cx="10963275"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9248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4A98-9D3F-5758-A4D2-3026A2EA5DE5}"/>
              </a:ext>
            </a:extLst>
          </p:cNvPr>
          <p:cNvSpPr>
            <a:spLocks noGrp="1"/>
          </p:cNvSpPr>
          <p:nvPr>
            <p:ph type="title"/>
          </p:nvPr>
        </p:nvSpPr>
        <p:spPr/>
        <p:txBody>
          <a:bodyPr anchor="t">
            <a:normAutofit fontScale="90000"/>
          </a:bodyPr>
          <a:lstStyle/>
          <a:p>
            <a:r>
              <a:rPr lang="en-US" dirty="0">
                <a:solidFill>
                  <a:srgbClr val="0000FF"/>
                </a:solidFill>
              </a:rPr>
              <a:t>Institutional Advancement – Gift Administration</a:t>
            </a:r>
          </a:p>
        </p:txBody>
      </p:sp>
      <p:pic>
        <p:nvPicPr>
          <p:cNvPr id="5" name="Content Placeholder 4" descr="Young people should have passion and determination to achieve goal">
            <a:extLst>
              <a:ext uri="{FF2B5EF4-FFF2-40B4-BE49-F238E27FC236}">
                <a16:creationId xmlns:a16="http://schemas.microsoft.com/office/drawing/2014/main" id="{634393D1-F614-4891-B8C1-43BB10D8565C}"/>
              </a:ext>
            </a:extLst>
          </p:cNvPr>
          <p:cNvPicPr>
            <a:picLocks noGrp="1" noChangeAspect="1"/>
          </p:cNvPicPr>
          <p:nvPr>
            <p:ph type="pic" sz="quarter" idx="15"/>
          </p:nvPr>
        </p:nvPicPr>
        <p:blipFill>
          <a:blip r:embed="rId3"/>
          <a:srcRect l="7550" r="7550"/>
          <a:stretch>
            <a:fillRect/>
          </a:stretch>
        </p:blipFill>
        <p:spPr>
          <a:prstGeom prst="rect">
            <a:avLst/>
          </a:prstGeom>
          <a:noFill/>
        </p:spPr>
      </p:pic>
      <p:sp>
        <p:nvSpPr>
          <p:cNvPr id="4" name="Content Placeholder 3">
            <a:extLst>
              <a:ext uri="{FF2B5EF4-FFF2-40B4-BE49-F238E27FC236}">
                <a16:creationId xmlns:a16="http://schemas.microsoft.com/office/drawing/2014/main" id="{B7C340CD-307C-9266-8764-AA9A76AFBBB1}"/>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fontScale="92500"/>
          </a:bodyPr>
          <a:lstStyle/>
          <a:p>
            <a:pPr marL="0" indent="0">
              <a:spcBef>
                <a:spcPts val="2500"/>
              </a:spcBef>
              <a:buFont typeface="Arial" panose="020B0604020202020204" pitchFamily="34" charset="0"/>
              <a:buNone/>
            </a:pPr>
            <a:r>
              <a:rPr lang="en-US" b="1"/>
              <a:t>Audit Timing and Scope</a:t>
            </a:r>
          </a:p>
          <a:p>
            <a:pPr marL="0" lvl="1" indent="0">
              <a:buFont typeface="Arial" panose="020B0604020202020204" pitchFamily="34" charset="0"/>
              <a:buNone/>
            </a:pPr>
            <a:r>
              <a:t>The audit is scheduled for December 2025 focusing on gift and donation administration controls.</a:t>
            </a:r>
            <a:endParaRPr lang="en-US"/>
          </a:p>
          <a:p>
            <a:pPr marL="0" indent="0">
              <a:spcBef>
                <a:spcPts val="2500"/>
              </a:spcBef>
              <a:buFont typeface="Arial" panose="020B0604020202020204" pitchFamily="34" charset="0"/>
              <a:buNone/>
            </a:pPr>
            <a:r>
              <a:rPr lang="en-US" b="1"/>
              <a:t>Documentation and Compliance</a:t>
            </a:r>
          </a:p>
          <a:p>
            <a:pPr marL="0" lvl="1" indent="0">
              <a:buFont typeface="Arial" panose="020B0604020202020204" pitchFamily="34" charset="0"/>
              <a:buNone/>
            </a:pPr>
            <a:r>
              <a:t>The audit verifies proper documentation and ensures compliance with donor intent requirements.</a:t>
            </a:r>
            <a:endParaRPr lang="en-US"/>
          </a:p>
          <a:p>
            <a:pPr marL="0" indent="0">
              <a:spcBef>
                <a:spcPts val="2500"/>
              </a:spcBef>
              <a:buFont typeface="Arial" panose="020B0604020202020204" pitchFamily="34" charset="0"/>
              <a:buNone/>
            </a:pPr>
            <a:r>
              <a:rPr lang="en-US" b="1"/>
              <a:t>Financial Reporting Accuracy</a:t>
            </a:r>
          </a:p>
          <a:p>
            <a:pPr marL="0" lvl="1" indent="0">
              <a:buFont typeface="Arial" panose="020B0604020202020204" pitchFamily="34" charset="0"/>
              <a:buNone/>
            </a:pPr>
            <a:r>
              <a:t>Ensures accuracy in financial reporting related to gifts and donations to maintain transparency.</a:t>
            </a:r>
            <a:endParaRPr lang="en-US"/>
          </a:p>
          <a:p>
            <a:pPr marL="0" indent="0">
              <a:spcBef>
                <a:spcPts val="2500"/>
              </a:spcBef>
              <a:buFont typeface="Arial" panose="020B0604020202020204" pitchFamily="34" charset="0"/>
              <a:buNone/>
            </a:pPr>
            <a:r>
              <a:rPr lang="en-US" b="1"/>
              <a:t>Supporting Transparency and Stewardship</a:t>
            </a:r>
          </a:p>
          <a:p>
            <a:pPr marL="0" lvl="1" indent="0">
              <a:buFont typeface="Arial" panose="020B0604020202020204" pitchFamily="34" charset="0"/>
              <a:buNone/>
            </a:pPr>
            <a:r>
              <a:t>The audit promotes transparency and responsible stewardship of philanthropic contributions.</a:t>
            </a:r>
            <a:endParaRPr lang="en-US"/>
          </a:p>
        </p:txBody>
      </p:sp>
    </p:spTree>
    <p:extLst>
      <p:ext uri="{BB962C8B-B14F-4D97-AF65-F5344CB8AC3E}">
        <p14:creationId xmlns:p14="http://schemas.microsoft.com/office/powerpoint/2010/main" val="3489022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948C-5C98-7D31-ADF3-47139B3DB59F}"/>
              </a:ext>
            </a:extLst>
          </p:cNvPr>
          <p:cNvSpPr>
            <a:spLocks noGrp="1"/>
          </p:cNvSpPr>
          <p:nvPr>
            <p:ph type="title"/>
          </p:nvPr>
        </p:nvSpPr>
        <p:spPr/>
        <p:txBody>
          <a:bodyPr anchor="b">
            <a:normAutofit/>
          </a:bodyPr>
          <a:lstStyle/>
          <a:p>
            <a:r>
              <a:rPr lang="en-US" dirty="0">
                <a:solidFill>
                  <a:srgbClr val="0000FF"/>
                </a:solidFill>
              </a:rPr>
              <a:t>Fiscal Year 26 Proposed Audits</a:t>
            </a:r>
          </a:p>
        </p:txBody>
      </p:sp>
    </p:spTree>
    <p:extLst>
      <p:ext uri="{BB962C8B-B14F-4D97-AF65-F5344CB8AC3E}">
        <p14:creationId xmlns:p14="http://schemas.microsoft.com/office/powerpoint/2010/main" val="1867061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9D3C-E81A-67B4-5297-C76F238EE921}"/>
              </a:ext>
            </a:extLst>
          </p:cNvPr>
          <p:cNvSpPr>
            <a:spLocks noGrp="1"/>
          </p:cNvSpPr>
          <p:nvPr>
            <p:ph type="title"/>
          </p:nvPr>
        </p:nvSpPr>
        <p:spPr/>
        <p:txBody>
          <a:bodyPr anchor="t">
            <a:normAutofit fontScale="90000"/>
          </a:bodyPr>
          <a:lstStyle/>
          <a:p>
            <a:r>
              <a:rPr lang="en-US" dirty="0">
                <a:solidFill>
                  <a:srgbClr val="0000FF"/>
                </a:solidFill>
              </a:rPr>
              <a:t>University Wide – Policy &amp; Procedure Review</a:t>
            </a:r>
          </a:p>
        </p:txBody>
      </p:sp>
      <p:pic>
        <p:nvPicPr>
          <p:cNvPr id="5" name="Content Placeholder 4" descr="Businessman holding pen and thinking about the important meeting">
            <a:extLst>
              <a:ext uri="{FF2B5EF4-FFF2-40B4-BE49-F238E27FC236}">
                <a16:creationId xmlns:a16="http://schemas.microsoft.com/office/drawing/2014/main" id="{C1A8FC77-2D8F-475B-9349-B75EB1588901}"/>
              </a:ext>
            </a:extLst>
          </p:cNvPr>
          <p:cNvPicPr>
            <a:picLocks noGrp="1" noChangeAspect="1"/>
          </p:cNvPicPr>
          <p:nvPr>
            <p:ph type="pic" sz="quarter" idx="15"/>
          </p:nvPr>
        </p:nvPicPr>
        <p:blipFill>
          <a:blip r:embed="rId3"/>
          <a:srcRect l="7550" r="7550"/>
          <a:stretch>
            <a:fillRect/>
          </a:stretch>
        </p:blipFill>
        <p:spPr>
          <a:prstGeom prst="rect">
            <a:avLst/>
          </a:prstGeom>
          <a:noFill/>
        </p:spPr>
      </p:pic>
      <p:sp>
        <p:nvSpPr>
          <p:cNvPr id="4" name="Content Placeholder 3">
            <a:extLst>
              <a:ext uri="{FF2B5EF4-FFF2-40B4-BE49-F238E27FC236}">
                <a16:creationId xmlns:a16="http://schemas.microsoft.com/office/drawing/2014/main" id="{7A924AB9-BD75-DB1A-4316-18B33869AD1E}"/>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Comprehensive Policy Assessment</a:t>
            </a:r>
          </a:p>
          <a:p>
            <a:pPr marL="0" lvl="1" indent="0">
              <a:buFont typeface="Arial" panose="020B0604020202020204" pitchFamily="34" charset="0"/>
              <a:buNone/>
            </a:pPr>
            <a:r>
              <a:t>The review will compile a complete list of university policies and assess their current relevance and age.</a:t>
            </a:r>
            <a:endParaRPr lang="en-US"/>
          </a:p>
          <a:p>
            <a:pPr marL="0" indent="0">
              <a:spcBef>
                <a:spcPts val="2500"/>
              </a:spcBef>
              <a:buFont typeface="Arial" panose="020B0604020202020204" pitchFamily="34" charset="0"/>
              <a:buNone/>
            </a:pPr>
            <a:r>
              <a:rPr lang="en-US" b="1"/>
              <a:t>Benchmarking Against Peers</a:t>
            </a:r>
          </a:p>
          <a:p>
            <a:pPr marL="0" lvl="1" indent="0">
              <a:buFont typeface="Arial" panose="020B0604020202020204" pitchFamily="34" charset="0"/>
              <a:buNone/>
            </a:pPr>
            <a:r>
              <a:t>Policies will be compared to peer institutions to identify gaps and best practices.</a:t>
            </a:r>
            <a:endParaRPr lang="en-US"/>
          </a:p>
          <a:p>
            <a:pPr marL="0" indent="0">
              <a:spcBef>
                <a:spcPts val="2500"/>
              </a:spcBef>
              <a:buFont typeface="Arial" panose="020B0604020202020204" pitchFamily="34" charset="0"/>
              <a:buNone/>
            </a:pPr>
            <a:r>
              <a:rPr lang="en-US" b="1"/>
              <a:t>Procedure Evaluation</a:t>
            </a:r>
          </a:p>
          <a:p>
            <a:pPr marL="0" lvl="1" indent="0">
              <a:buFont typeface="Arial" panose="020B0604020202020204" pitchFamily="34" charset="0"/>
              <a:buNone/>
            </a:pPr>
            <a:r>
              <a:t>Existing procedures to implement policies will be evaluated for effectiveness and consistency.</a:t>
            </a:r>
            <a:endParaRPr lang="en-US"/>
          </a:p>
          <a:p>
            <a:pPr marL="0" indent="0">
              <a:spcBef>
                <a:spcPts val="2500"/>
              </a:spcBef>
              <a:buFont typeface="Arial" panose="020B0604020202020204" pitchFamily="34" charset="0"/>
              <a:buNone/>
            </a:pPr>
            <a:r>
              <a:rPr lang="en-US" b="1"/>
              <a:t>Governance Improvement</a:t>
            </a:r>
          </a:p>
          <a:p>
            <a:pPr marL="0" lvl="1" indent="0">
              <a:buFont typeface="Arial" panose="020B0604020202020204" pitchFamily="34" charset="0"/>
              <a:buNone/>
            </a:pPr>
            <a:r>
              <a:t>The overall goal is to enhance governance and operational consistency across the university.</a:t>
            </a:r>
            <a:endParaRPr lang="en-US"/>
          </a:p>
        </p:txBody>
      </p:sp>
    </p:spTree>
    <p:extLst>
      <p:ext uri="{BB962C8B-B14F-4D97-AF65-F5344CB8AC3E}">
        <p14:creationId xmlns:p14="http://schemas.microsoft.com/office/powerpoint/2010/main" val="32928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0336-4CA1-3861-6C1B-4BB17EE0BF13}"/>
              </a:ext>
            </a:extLst>
          </p:cNvPr>
          <p:cNvSpPr>
            <a:spLocks noGrp="1"/>
          </p:cNvSpPr>
          <p:nvPr>
            <p:ph type="title"/>
          </p:nvPr>
        </p:nvSpPr>
        <p:spPr/>
        <p:txBody>
          <a:bodyPr anchor="t">
            <a:normAutofit/>
          </a:bodyPr>
          <a:lstStyle/>
          <a:p>
            <a:r>
              <a:rPr lang="en-US" sz="2800" dirty="0">
                <a:solidFill>
                  <a:srgbClr val="0000FF"/>
                </a:solidFill>
              </a:rPr>
              <a:t>Public Safety/Information Security – Disaster Recovery/COOP/Clery Act</a:t>
            </a:r>
          </a:p>
        </p:txBody>
      </p:sp>
      <p:pic>
        <p:nvPicPr>
          <p:cNvPr id="5" name="Content Placeholder 4" descr="High angle view of business team working with financial reports">
            <a:extLst>
              <a:ext uri="{FF2B5EF4-FFF2-40B4-BE49-F238E27FC236}">
                <a16:creationId xmlns:a16="http://schemas.microsoft.com/office/drawing/2014/main" id="{6546D709-394D-4C4A-8D73-D79B1354C59F}"/>
              </a:ext>
            </a:extLst>
          </p:cNvPr>
          <p:cNvPicPr>
            <a:picLocks noGrp="1" noChangeAspect="1"/>
          </p:cNvPicPr>
          <p:nvPr>
            <p:ph type="pic" sz="quarter" idx="15"/>
          </p:nvPr>
        </p:nvPicPr>
        <p:blipFill>
          <a:blip r:embed="rId3"/>
          <a:srcRect l="4693" r="4693"/>
          <a:stretch>
            <a:fillRect/>
          </a:stretch>
        </p:blipFill>
        <p:spPr>
          <a:prstGeom prst="rect">
            <a:avLst/>
          </a:prstGeom>
          <a:noFill/>
        </p:spPr>
      </p:pic>
      <p:sp>
        <p:nvSpPr>
          <p:cNvPr id="4" name="Content Placeholder 3">
            <a:extLst>
              <a:ext uri="{FF2B5EF4-FFF2-40B4-BE49-F238E27FC236}">
                <a16:creationId xmlns:a16="http://schemas.microsoft.com/office/drawing/2014/main" id="{61660535-F221-585C-472C-0B1C15080DD8}"/>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lnSpcReduction="10000"/>
          </a:bodyPr>
          <a:lstStyle/>
          <a:p>
            <a:pPr marL="0" indent="0">
              <a:spcBef>
                <a:spcPts val="2500"/>
              </a:spcBef>
              <a:buFont typeface="Arial" panose="020B0604020202020204" pitchFamily="34" charset="0"/>
              <a:buNone/>
            </a:pPr>
            <a:r>
              <a:rPr lang="en-US" b="1"/>
              <a:t>Disaster Recovery Review</a:t>
            </a:r>
          </a:p>
          <a:p>
            <a:pPr marL="0" lvl="1" indent="0">
              <a:buFont typeface="Arial" panose="020B0604020202020204" pitchFamily="34" charset="0"/>
              <a:buNone/>
            </a:pPr>
            <a:r>
              <a:t>The audit will evaluate the university’s disaster recovery processes to ensure effective data restoration and system resilience.</a:t>
            </a:r>
            <a:endParaRPr lang="en-US"/>
          </a:p>
          <a:p>
            <a:pPr marL="0" indent="0">
              <a:spcBef>
                <a:spcPts val="2500"/>
              </a:spcBef>
              <a:buFont typeface="Arial" panose="020B0604020202020204" pitchFamily="34" charset="0"/>
              <a:buNone/>
            </a:pPr>
            <a:r>
              <a:rPr lang="en-US" b="1"/>
              <a:t>Continuity of Operations Planning</a:t>
            </a:r>
          </a:p>
          <a:p>
            <a:pPr marL="0" lvl="1" indent="0">
              <a:buFont typeface="Arial" panose="020B0604020202020204" pitchFamily="34" charset="0"/>
              <a:buNone/>
            </a:pPr>
            <a:r>
              <a:t>COOP assessment focuses on maintaining essential functions during disruptions to ensure operational continuity.</a:t>
            </a:r>
            <a:endParaRPr lang="en-US"/>
          </a:p>
          <a:p>
            <a:pPr marL="0" indent="0">
              <a:spcBef>
                <a:spcPts val="2500"/>
              </a:spcBef>
              <a:buFont typeface="Arial" panose="020B0604020202020204" pitchFamily="34" charset="0"/>
              <a:buNone/>
            </a:pPr>
            <a:r>
              <a:rPr lang="en-US" b="1"/>
              <a:t>Clery Act Compliance</a:t>
            </a:r>
          </a:p>
          <a:p>
            <a:pPr marL="0" lvl="1" indent="0">
              <a:buFont typeface="Arial" panose="020B0604020202020204" pitchFamily="34" charset="0"/>
              <a:buNone/>
            </a:pPr>
            <a:r>
              <a:t>The audit examines adherence to the Clery Act for accurate crime statistics reporting and campus safety transparency.</a:t>
            </a:r>
            <a:endParaRPr lang="en-US"/>
          </a:p>
          <a:p>
            <a:pPr marL="0" indent="0">
              <a:spcBef>
                <a:spcPts val="2500"/>
              </a:spcBef>
              <a:buFont typeface="Arial" panose="020B0604020202020204" pitchFamily="34" charset="0"/>
              <a:buNone/>
            </a:pPr>
            <a:r>
              <a:rPr lang="en-US" b="1"/>
              <a:t>Information Security Coordination</a:t>
            </a:r>
          </a:p>
          <a:p>
            <a:pPr marL="0" lvl="1" indent="0">
              <a:buFont typeface="Arial" panose="020B0604020202020204" pitchFamily="34" charset="0"/>
              <a:buNone/>
            </a:pPr>
            <a:r>
              <a:t>Assessment includes collaboration with Information Security on update frequency and testing to maintain preparedness.</a:t>
            </a:r>
            <a:endParaRPr lang="en-US"/>
          </a:p>
        </p:txBody>
      </p:sp>
    </p:spTree>
    <p:extLst>
      <p:ext uri="{BB962C8B-B14F-4D97-AF65-F5344CB8AC3E}">
        <p14:creationId xmlns:p14="http://schemas.microsoft.com/office/powerpoint/2010/main" val="2777336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AE6B-BC4A-EF57-2109-76DD792C689F}"/>
              </a:ext>
            </a:extLst>
          </p:cNvPr>
          <p:cNvSpPr>
            <a:spLocks noGrp="1"/>
          </p:cNvSpPr>
          <p:nvPr>
            <p:ph type="title"/>
          </p:nvPr>
        </p:nvSpPr>
        <p:spPr/>
        <p:txBody>
          <a:bodyPr anchor="t">
            <a:normAutofit/>
          </a:bodyPr>
          <a:lstStyle/>
          <a:p>
            <a:r>
              <a:rPr lang="en-US" sz="2500" dirty="0">
                <a:solidFill>
                  <a:srgbClr val="0000FF"/>
                </a:solidFill>
              </a:rPr>
              <a:t>Human Resources/University Wide/ITS – Separation Process</a:t>
            </a:r>
          </a:p>
        </p:txBody>
      </p:sp>
      <p:pic>
        <p:nvPicPr>
          <p:cNvPr id="5" name="Content Placeholder 4" descr="Overhead view of two business persons working in the office">
            <a:extLst>
              <a:ext uri="{FF2B5EF4-FFF2-40B4-BE49-F238E27FC236}">
                <a16:creationId xmlns:a16="http://schemas.microsoft.com/office/drawing/2014/main" id="{4E396C95-3188-46A0-8361-BCC34EEF8D80}"/>
              </a:ext>
            </a:extLst>
          </p:cNvPr>
          <p:cNvPicPr>
            <a:picLocks noGrp="1" noChangeAspect="1"/>
          </p:cNvPicPr>
          <p:nvPr>
            <p:ph type="pic" sz="quarter" idx="15"/>
          </p:nvPr>
        </p:nvPicPr>
        <p:blipFill>
          <a:blip r:embed="rId3"/>
          <a:srcRect l="2302" r="2302"/>
          <a:stretch>
            <a:fillRect/>
          </a:stretch>
        </p:blipFill>
        <p:spPr>
          <a:prstGeom prst="rect">
            <a:avLst/>
          </a:prstGeom>
          <a:noFill/>
        </p:spPr>
      </p:pic>
      <p:sp>
        <p:nvSpPr>
          <p:cNvPr id="4" name="Content Placeholder 3">
            <a:extLst>
              <a:ext uri="{FF2B5EF4-FFF2-40B4-BE49-F238E27FC236}">
                <a16:creationId xmlns:a16="http://schemas.microsoft.com/office/drawing/2014/main" id="{ADEECEA4-A69D-AD13-9AF1-0378A0231858}"/>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10000"/>
          </a:bodyPr>
          <a:lstStyle/>
          <a:p>
            <a:pPr marL="0" indent="0">
              <a:spcBef>
                <a:spcPts val="2500"/>
              </a:spcBef>
              <a:buFont typeface="Arial" panose="020B0604020202020204" pitchFamily="34" charset="0"/>
              <a:buNone/>
            </a:pPr>
            <a:r>
              <a:rPr lang="en-US" b="1"/>
              <a:t>Process Review Timeline</a:t>
            </a:r>
          </a:p>
          <a:p>
            <a:pPr marL="0" lvl="1" indent="0">
              <a:buFont typeface="Arial" panose="020B0604020202020204" pitchFamily="34" charset="0"/>
              <a:buNone/>
            </a:pPr>
            <a:r>
              <a:t>The employee separation process review is scheduled for April 2026 to optimize workflows systematically.</a:t>
            </a:r>
            <a:endParaRPr lang="en-US"/>
          </a:p>
          <a:p>
            <a:pPr marL="0" indent="0">
              <a:spcBef>
                <a:spcPts val="2500"/>
              </a:spcBef>
              <a:buFont typeface="Arial" panose="020B0604020202020204" pitchFamily="34" charset="0"/>
              <a:buNone/>
            </a:pPr>
            <a:r>
              <a:rPr lang="en-US" b="1"/>
              <a:t>Workflow from Initiation to Completion</a:t>
            </a:r>
          </a:p>
          <a:p>
            <a:pPr marL="0" lvl="1" indent="0">
              <a:buFont typeface="Arial" panose="020B0604020202020204" pitchFamily="34" charset="0"/>
              <a:buNone/>
            </a:pPr>
            <a:r>
              <a:t>Separation transactions begin with supervisors and proceed through system workflows ensuring compliance.</a:t>
            </a:r>
            <a:endParaRPr lang="en-US"/>
          </a:p>
          <a:p>
            <a:pPr marL="0" indent="0">
              <a:spcBef>
                <a:spcPts val="2500"/>
              </a:spcBef>
              <a:buFont typeface="Arial" panose="020B0604020202020204" pitchFamily="34" charset="0"/>
              <a:buNone/>
            </a:pPr>
            <a:r>
              <a:rPr lang="en-US" b="1"/>
              <a:t>Identifying Inefficiencies</a:t>
            </a:r>
          </a:p>
          <a:p>
            <a:pPr marL="0" lvl="1" indent="0">
              <a:buFont typeface="Arial" panose="020B0604020202020204" pitchFamily="34" charset="0"/>
              <a:buNone/>
            </a:pPr>
            <a:r>
              <a:t>The review will identify bottlenecks and inefficiencies to improve offboarding experience and data accuracy.</a:t>
            </a:r>
            <a:endParaRPr lang="en-US"/>
          </a:p>
          <a:p>
            <a:pPr marL="0" indent="0">
              <a:spcBef>
                <a:spcPts val="2500"/>
              </a:spcBef>
              <a:buFont typeface="Arial" panose="020B0604020202020204" pitchFamily="34" charset="0"/>
              <a:buNone/>
            </a:pPr>
            <a:r>
              <a:rPr lang="en-US" b="1"/>
              <a:t>Ensuring Data Integrity</a:t>
            </a:r>
          </a:p>
          <a:p>
            <a:pPr marL="0" lvl="1" indent="0">
              <a:buFont typeface="Arial" panose="020B0604020202020204" pitchFamily="34" charset="0"/>
              <a:buNone/>
            </a:pPr>
            <a:r>
              <a:t>Maintaining accurate data across HR and IT systems is a primary goal during the offboarding process.</a:t>
            </a:r>
            <a:endParaRPr lang="en-US"/>
          </a:p>
        </p:txBody>
      </p:sp>
    </p:spTree>
    <p:extLst>
      <p:ext uri="{BB962C8B-B14F-4D97-AF65-F5344CB8AC3E}">
        <p14:creationId xmlns:p14="http://schemas.microsoft.com/office/powerpoint/2010/main" val="408658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B746-1A53-14AC-F1E0-6B16CA071E23}"/>
              </a:ext>
            </a:extLst>
          </p:cNvPr>
          <p:cNvSpPr>
            <a:spLocks noGrp="1"/>
          </p:cNvSpPr>
          <p:nvPr>
            <p:ph type="title"/>
          </p:nvPr>
        </p:nvSpPr>
        <p:spPr/>
        <p:txBody>
          <a:bodyPr anchor="b">
            <a:normAutofit/>
          </a:bodyPr>
          <a:lstStyle/>
          <a:p>
            <a:r>
              <a:rPr lang="en-US" sz="3100" dirty="0">
                <a:solidFill>
                  <a:srgbClr val="0000FF"/>
                </a:solidFill>
              </a:rPr>
              <a:t>Registrar's Office/Academic Colleges – Enrollment</a:t>
            </a:r>
          </a:p>
        </p:txBody>
      </p:sp>
      <p:pic>
        <p:nvPicPr>
          <p:cNvPr id="5" name="Content Placeholder 4" descr="detail of a messy desktop in the evening, with pens, calculator, stacks of folders and papers, pc keyboard in the background">
            <a:extLst>
              <a:ext uri="{FF2B5EF4-FFF2-40B4-BE49-F238E27FC236}">
                <a16:creationId xmlns:a16="http://schemas.microsoft.com/office/drawing/2014/main" id="{F6B21398-0CC0-4509-9868-F8FA405B229E}"/>
              </a:ext>
            </a:extLst>
          </p:cNvPr>
          <p:cNvPicPr>
            <a:picLocks noGrp="1" noChangeAspect="1"/>
          </p:cNvPicPr>
          <p:nvPr>
            <p:ph type="pic" sz="quarter" idx="18"/>
          </p:nvPr>
        </p:nvPicPr>
        <p:blipFill>
          <a:blip r:embed="rId3"/>
          <a:srcRect l="15916" r="15916"/>
          <a:stretch>
            <a:fillRect/>
          </a:stretch>
        </p:blipFill>
        <p:spPr>
          <a:prstGeom prst="rect">
            <a:avLst/>
          </a:prstGeom>
          <a:noFill/>
        </p:spPr>
      </p:pic>
      <p:sp>
        <p:nvSpPr>
          <p:cNvPr id="4" name="Content Placeholder 3">
            <a:extLst>
              <a:ext uri="{FF2B5EF4-FFF2-40B4-BE49-F238E27FC236}">
                <a16:creationId xmlns:a16="http://schemas.microsoft.com/office/drawing/2014/main" id="{BE16673E-3C73-F3E0-0780-9F916AB9603B}"/>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90000"/>
              </a:lnSpc>
              <a:spcBef>
                <a:spcPts val="2500"/>
              </a:spcBef>
              <a:buFont typeface="Arial" panose="020B0604020202020204" pitchFamily="34" charset="0"/>
              <a:buNone/>
            </a:pPr>
            <a:r>
              <a:rPr lang="en-US" b="1"/>
              <a:t>Enrollment Audit Purpose</a:t>
            </a:r>
          </a:p>
          <a:p>
            <a:pPr marL="0" lvl="1" indent="0">
              <a:lnSpc>
                <a:spcPct val="90000"/>
              </a:lnSpc>
              <a:buFont typeface="Arial" panose="020B0604020202020204" pitchFamily="34" charset="0"/>
              <a:buNone/>
            </a:pPr>
            <a:r>
              <a:t>The audit aims to verify the accuracy of student attendance records to prevent financial discrepancies.</a:t>
            </a:r>
            <a:endParaRPr lang="en-US"/>
          </a:p>
          <a:p>
            <a:pPr marL="0" indent="0">
              <a:lnSpc>
                <a:spcPct val="90000"/>
              </a:lnSpc>
              <a:spcBef>
                <a:spcPts val="2500"/>
              </a:spcBef>
              <a:buFont typeface="Arial" panose="020B0604020202020204" pitchFamily="34" charset="0"/>
              <a:buNone/>
            </a:pPr>
            <a:r>
              <a:rPr lang="en-US" b="1"/>
              <a:t>Financial Impact Risks</a:t>
            </a:r>
          </a:p>
          <a:p>
            <a:pPr marL="0" lvl="1" indent="0">
              <a:lnSpc>
                <a:spcPct val="90000"/>
              </a:lnSpc>
              <a:buFont typeface="Arial" panose="020B0604020202020204" pitchFamily="34" charset="0"/>
              <a:buNone/>
            </a:pPr>
            <a:r>
              <a:t>Inaccurate attendance data may cause financial aid problems, loan refund errors, and debt collections.</a:t>
            </a:r>
            <a:endParaRPr lang="en-US"/>
          </a:p>
          <a:p>
            <a:pPr marL="0" indent="0">
              <a:lnSpc>
                <a:spcPct val="90000"/>
              </a:lnSpc>
              <a:spcBef>
                <a:spcPts val="2500"/>
              </a:spcBef>
              <a:buFont typeface="Arial" panose="020B0604020202020204" pitchFamily="34" charset="0"/>
              <a:buNone/>
            </a:pPr>
            <a:r>
              <a:rPr lang="en-US" b="1"/>
              <a:t>Regulatory Compliance</a:t>
            </a:r>
          </a:p>
          <a:p>
            <a:pPr marL="0" lvl="1" indent="0">
              <a:lnSpc>
                <a:spcPct val="90000"/>
              </a:lnSpc>
              <a:buFont typeface="Arial" panose="020B0604020202020204" pitchFamily="34" charset="0"/>
              <a:buNone/>
            </a:pPr>
            <a:r>
              <a:t>The audit ensures the institution complies with federal regulations, safeguarding student financial interests.</a:t>
            </a:r>
            <a:endParaRPr lang="en-US"/>
          </a:p>
        </p:txBody>
      </p:sp>
    </p:spTree>
    <p:extLst>
      <p:ext uri="{BB962C8B-B14F-4D97-AF65-F5344CB8AC3E}">
        <p14:creationId xmlns:p14="http://schemas.microsoft.com/office/powerpoint/2010/main" val="4109210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6468-E69F-30E1-D3F3-167C7370711E}"/>
              </a:ext>
            </a:extLst>
          </p:cNvPr>
          <p:cNvSpPr>
            <a:spLocks noGrp="1"/>
          </p:cNvSpPr>
          <p:nvPr>
            <p:ph type="title"/>
          </p:nvPr>
        </p:nvSpPr>
        <p:spPr/>
        <p:txBody>
          <a:bodyPr anchor="b">
            <a:normAutofit/>
          </a:bodyPr>
          <a:lstStyle/>
          <a:p>
            <a:r>
              <a:rPr lang="en-US" dirty="0">
                <a:solidFill>
                  <a:srgbClr val="0000FF"/>
                </a:solidFill>
              </a:rPr>
              <a:t>Fiscal Year 26 Proposed IT Audits</a:t>
            </a:r>
          </a:p>
        </p:txBody>
      </p:sp>
    </p:spTree>
    <p:extLst>
      <p:ext uri="{BB962C8B-B14F-4D97-AF65-F5344CB8AC3E}">
        <p14:creationId xmlns:p14="http://schemas.microsoft.com/office/powerpoint/2010/main" val="392066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896E-C8FD-5010-6918-4E6DC2D35566}"/>
              </a:ext>
            </a:extLst>
          </p:cNvPr>
          <p:cNvSpPr>
            <a:spLocks noGrp="1"/>
          </p:cNvSpPr>
          <p:nvPr>
            <p:ph type="title"/>
          </p:nvPr>
        </p:nvSpPr>
        <p:spPr/>
        <p:txBody>
          <a:bodyPr anchor="b">
            <a:normAutofit/>
          </a:bodyPr>
          <a:lstStyle/>
          <a:p>
            <a:r>
              <a:rPr lang="en-US" sz="2700" dirty="0">
                <a:solidFill>
                  <a:srgbClr val="0000FF"/>
                </a:solidFill>
              </a:rPr>
              <a:t>Information Technology Services – IT Policy Review</a:t>
            </a:r>
          </a:p>
        </p:txBody>
      </p:sp>
      <p:pic>
        <p:nvPicPr>
          <p:cNvPr id="5" name="Content Placeholder 4" descr="&quot;Set of icons for organisation.  Includes documents, search icons, folders, etc  Hi Res raster file.Note that all images are my own design.&quot;">
            <a:extLst>
              <a:ext uri="{FF2B5EF4-FFF2-40B4-BE49-F238E27FC236}">
                <a16:creationId xmlns:a16="http://schemas.microsoft.com/office/drawing/2014/main" id="{378759C7-C128-4E7C-A032-495AC36A6A71}"/>
              </a:ext>
            </a:extLst>
          </p:cNvPr>
          <p:cNvPicPr>
            <a:picLocks noGrp="1" noChangeAspect="1"/>
          </p:cNvPicPr>
          <p:nvPr>
            <p:ph type="pic" sz="quarter" idx="18"/>
          </p:nvPr>
        </p:nvPicPr>
        <p:blipFill>
          <a:blip r:embed="rId3"/>
          <a:srcRect l="3080" r="3080"/>
          <a:stretch>
            <a:fillRect/>
          </a:stretch>
        </p:blipFill>
        <p:spPr>
          <a:prstGeom prst="rect">
            <a:avLst/>
          </a:prstGeom>
          <a:noFill/>
        </p:spPr>
      </p:pic>
      <p:sp>
        <p:nvSpPr>
          <p:cNvPr id="4" name="Content Placeholder 3">
            <a:extLst>
              <a:ext uri="{FF2B5EF4-FFF2-40B4-BE49-F238E27FC236}">
                <a16:creationId xmlns:a16="http://schemas.microsoft.com/office/drawing/2014/main" id="{19FA73AD-425F-99E5-347C-E2EA24CC949D}"/>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10000"/>
          </a:bodyPr>
          <a:lstStyle/>
          <a:p>
            <a:pPr marL="0" indent="0">
              <a:spcBef>
                <a:spcPts val="2500"/>
              </a:spcBef>
              <a:buFont typeface="Arial" panose="020B0604020202020204" pitchFamily="34" charset="0"/>
              <a:buNone/>
            </a:pPr>
            <a:r>
              <a:rPr lang="en-US" b="1"/>
              <a:t>Audit Focus Areas</a:t>
            </a:r>
          </a:p>
          <a:p>
            <a:pPr marL="0" lvl="1" indent="0">
              <a:buFont typeface="Arial" panose="020B0604020202020204" pitchFamily="34" charset="0"/>
              <a:buNone/>
            </a:pPr>
            <a:r>
              <a:t>The audit reviews IT policies for relevance, completeness, and alignment with industry best practices.</a:t>
            </a:r>
            <a:endParaRPr lang="en-US"/>
          </a:p>
          <a:p>
            <a:pPr marL="0" indent="0">
              <a:spcBef>
                <a:spcPts val="2500"/>
              </a:spcBef>
              <a:buFont typeface="Arial" panose="020B0604020202020204" pitchFamily="34" charset="0"/>
              <a:buNone/>
            </a:pPr>
            <a:r>
              <a:rPr lang="en-US" b="1"/>
              <a:t>Governance Improvements</a:t>
            </a:r>
          </a:p>
          <a:p>
            <a:pPr marL="0" lvl="1" indent="0">
              <a:buFont typeface="Arial" panose="020B0604020202020204" pitchFamily="34" charset="0"/>
              <a:buNone/>
            </a:pPr>
            <a:r>
              <a:t>The audit supports enhanced governance to ensure university IT operations are well controlled and compliant.</a:t>
            </a:r>
            <a:endParaRPr lang="en-US"/>
          </a:p>
          <a:p>
            <a:pPr marL="0" indent="0">
              <a:spcBef>
                <a:spcPts val="2500"/>
              </a:spcBef>
              <a:buFont typeface="Arial" panose="020B0604020202020204" pitchFamily="34" charset="0"/>
              <a:buNone/>
            </a:pPr>
            <a:r>
              <a:rPr lang="en-US" b="1"/>
              <a:t>Risk Management Support</a:t>
            </a:r>
          </a:p>
          <a:p>
            <a:pPr marL="0" lvl="1" indent="0">
              <a:buFont typeface="Arial" panose="020B0604020202020204" pitchFamily="34" charset="0"/>
              <a:buNone/>
            </a:pPr>
            <a:r>
              <a:t>Reviewing IT policies helps identify and mitigate risks, improving overall IT operational security.</a:t>
            </a:r>
            <a:endParaRPr lang="en-US"/>
          </a:p>
        </p:txBody>
      </p:sp>
    </p:spTree>
    <p:extLst>
      <p:ext uri="{BB962C8B-B14F-4D97-AF65-F5344CB8AC3E}">
        <p14:creationId xmlns:p14="http://schemas.microsoft.com/office/powerpoint/2010/main" val="2599087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76D0-063E-2857-BCE2-3DD7D12C39DE}"/>
              </a:ext>
            </a:extLst>
          </p:cNvPr>
          <p:cNvSpPr>
            <a:spLocks noGrp="1"/>
          </p:cNvSpPr>
          <p:nvPr>
            <p:ph type="title"/>
          </p:nvPr>
        </p:nvSpPr>
        <p:spPr/>
        <p:txBody>
          <a:bodyPr anchor="t">
            <a:normAutofit/>
          </a:bodyPr>
          <a:lstStyle/>
          <a:p>
            <a:r>
              <a:rPr lang="en-US" sz="3100" dirty="0">
                <a:solidFill>
                  <a:srgbClr val="0000FF"/>
                </a:solidFill>
              </a:rPr>
              <a:t>Information Technology Services – Sensitive System Reviews</a:t>
            </a:r>
          </a:p>
        </p:txBody>
      </p:sp>
      <p:graphicFrame>
        <p:nvGraphicFramePr>
          <p:cNvPr id="4" name="Content Placeholder 3">
            <a:extLst>
              <a:ext uri="{FF2B5EF4-FFF2-40B4-BE49-F238E27FC236}">
                <a16:creationId xmlns:a16="http://schemas.microsoft.com/office/drawing/2014/main" id="{AF590A43-28E6-4903-BF5C-283ACDCCB2B0}"/>
              </a:ext>
            </a:extLst>
          </p:cNvPr>
          <p:cNvGraphicFramePr>
            <a:graphicFrameLocks noGrp="1"/>
          </p:cNvGraphicFramePr>
          <p:nvPr>
            <p:ph idx="1"/>
            <p:extLst>
              <p:ext uri="{E7BDC344-281C-4309-B0C6-D0EE65EED2A8}">
                <p202:designPr xmlns="" xmlns:p202="http://schemas.microsoft.com/office/powerpoint/2020/02/main">
                  <p202:designTagLst>
                    <p202:designTag name="ARCH:1:CLS" val="InformationBlock"/>
                    <p202:designTag name="ARCH:1:VSVAR" val="VisualTitledTextBox"/>
                  </p202:designTagLst>
                </p202:designPr>
              </p:ext>
            </p:extLst>
          </p:nvPr>
        </p:nvGraphicFramePr>
        <p:xfrm>
          <a:off x="612775" y="1216025"/>
          <a:ext cx="10963275"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8772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F82D-2B9B-6B13-2150-6CD6A9EB79E1}"/>
              </a:ext>
            </a:extLst>
          </p:cNvPr>
          <p:cNvSpPr>
            <a:spLocks noGrp="1"/>
          </p:cNvSpPr>
          <p:nvPr>
            <p:ph type="ctrTitle"/>
          </p:nvPr>
        </p:nvSpPr>
        <p:spPr/>
        <p:txBody>
          <a:bodyPr anchor="b">
            <a:normAutofit fontScale="90000"/>
          </a:bodyPr>
          <a:lstStyle/>
          <a:p>
            <a:r>
              <a:rPr lang="en-US" dirty="0">
                <a:solidFill>
                  <a:srgbClr val="150DB3"/>
                </a:solidFill>
              </a:rPr>
              <a:t>VSU Internal Audit Strategic Plan (2025–2028)</a:t>
            </a:r>
          </a:p>
        </p:txBody>
      </p:sp>
      <p:sp>
        <p:nvSpPr>
          <p:cNvPr id="3" name="Subtitle 2">
            <a:extLst>
              <a:ext uri="{FF2B5EF4-FFF2-40B4-BE49-F238E27FC236}">
                <a16:creationId xmlns:a16="http://schemas.microsoft.com/office/drawing/2014/main" id="{ADED665B-3659-161D-7CC4-82EEC02CC0DA}"/>
              </a:ext>
            </a:extLst>
          </p:cNvPr>
          <p:cNvSpPr>
            <a:spLocks noGrp="1"/>
          </p:cNvSpPr>
          <p:nvPr>
            <p:ph type="subTitle" idx="1"/>
          </p:nvPr>
        </p:nvSpPr>
        <p:spPr/>
        <p:txBody>
          <a:bodyPr>
            <a:normAutofit/>
          </a:bodyPr>
          <a:lstStyle/>
          <a:p>
            <a:r>
              <a:rPr lang="en-US"/>
              <a:t>Strategic roadmap to enhance auditing effectiveness</a:t>
            </a:r>
          </a:p>
        </p:txBody>
      </p:sp>
    </p:spTree>
    <p:extLst>
      <p:ext uri="{BB962C8B-B14F-4D97-AF65-F5344CB8AC3E}">
        <p14:creationId xmlns:p14="http://schemas.microsoft.com/office/powerpoint/2010/main" val="26932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847B-7A42-21DF-7A85-86E980E30EF2}"/>
              </a:ext>
            </a:extLst>
          </p:cNvPr>
          <p:cNvSpPr>
            <a:spLocks noGrp="1"/>
          </p:cNvSpPr>
          <p:nvPr>
            <p:ph type="title"/>
          </p:nvPr>
        </p:nvSpPr>
        <p:spPr/>
        <p:txBody>
          <a:bodyPr anchor="t">
            <a:normAutofit/>
          </a:bodyPr>
          <a:lstStyle/>
          <a:p>
            <a:r>
              <a:rPr lang="en-US" sz="3300" dirty="0">
                <a:solidFill>
                  <a:srgbClr val="0000FF"/>
                </a:solidFill>
              </a:rPr>
              <a:t>Information Technology Services – SOC Reports Review</a:t>
            </a:r>
          </a:p>
        </p:txBody>
      </p:sp>
      <p:graphicFrame>
        <p:nvGraphicFramePr>
          <p:cNvPr id="4" name="Content Placeholder 3">
            <a:extLst>
              <a:ext uri="{FF2B5EF4-FFF2-40B4-BE49-F238E27FC236}">
                <a16:creationId xmlns:a16="http://schemas.microsoft.com/office/drawing/2014/main" id="{B0E59EBF-76B0-4554-9389-49308E4C34E0}"/>
              </a:ext>
            </a:extLst>
          </p:cNvPr>
          <p:cNvGraphicFramePr>
            <a:graphicFrameLocks noGrp="1"/>
          </p:cNvGraphicFramePr>
          <p:nvPr>
            <p:ph idx="1"/>
            <p:extLst>
              <p:ext uri="{E7BDC344-281C-4309-B0C6-D0EE65EED2A8}">
                <p202:designPr xmlns="" xmlns:p202="http://schemas.microsoft.com/office/powerpoint/2020/02/main">
                  <p202:designTagLst>
                    <p202:designTag name="ARCH:1:CLS" val="InformationBlock"/>
                    <p202:designTag name="ARCH:1:VSVAR" val="VisualTitledTextBox"/>
                  </p202:designTagLst>
                </p202:designPr>
              </p:ext>
            </p:extLst>
          </p:nvPr>
        </p:nvGraphicFramePr>
        <p:xfrm>
          <a:off x="612775" y="1216025"/>
          <a:ext cx="10963275"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6602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0A97E-F3E9-4EEC-BAC5-90CE49AF5E12}"/>
              </a:ext>
            </a:extLst>
          </p:cNvPr>
          <p:cNvSpPr>
            <a:spLocks noGrp="1"/>
          </p:cNvSpPr>
          <p:nvPr>
            <p:ph type="title"/>
          </p:nvPr>
        </p:nvSpPr>
        <p:spPr/>
        <p:txBody>
          <a:bodyPr/>
          <a:lstStyle/>
          <a:p>
            <a:r>
              <a:rPr lang="en-US" dirty="0"/>
              <a:t>Questions??</a:t>
            </a:r>
          </a:p>
        </p:txBody>
      </p:sp>
      <p:sp>
        <p:nvSpPr>
          <p:cNvPr id="5" name="Subtitle 4">
            <a:extLst>
              <a:ext uri="{FF2B5EF4-FFF2-40B4-BE49-F238E27FC236}">
                <a16:creationId xmlns:a16="http://schemas.microsoft.com/office/drawing/2014/main" id="{EF51F2A5-A9DF-44CD-A77B-D7295B5C0F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434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a:xfrm>
            <a:off x="838200" y="655906"/>
            <a:ext cx="10515600" cy="1325563"/>
          </a:xfrm>
        </p:spPr>
        <p:txBody>
          <a:bodyPr>
            <a:normAutofit fontScale="90000"/>
          </a:bodyPr>
          <a:lstStyle/>
          <a:p>
            <a:pPr algn="ct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970E462-5563-44C5-A819-4041F4500378}"/>
              </a:ext>
            </a:extLst>
          </p:cNvPr>
          <p:cNvSpPr>
            <a:spLocks noGrp="1"/>
          </p:cNvSpPr>
          <p:nvPr>
            <p:ph idx="1"/>
          </p:nvPr>
        </p:nvSpPr>
        <p:spPr>
          <a:xfrm>
            <a:off x="838200" y="2555628"/>
            <a:ext cx="10515600" cy="2345982"/>
          </a:xfrm>
        </p:spPr>
        <p:txBody>
          <a:bodyPr>
            <a:normAutofit/>
          </a:bodyPr>
          <a:lstStyle/>
          <a:p>
            <a:endParaRPr lang="en-US" dirty="0"/>
          </a:p>
          <a:p>
            <a:pPr marL="0" indent="0" algn="ctr">
              <a:buNone/>
            </a:pPr>
            <a:r>
              <a:rPr lang="en-US" sz="8000" dirty="0"/>
              <a:t>Internal Audit Charter</a:t>
            </a:r>
          </a:p>
        </p:txBody>
      </p:sp>
    </p:spTree>
    <p:extLst>
      <p:ext uri="{BB962C8B-B14F-4D97-AF65-F5344CB8AC3E}">
        <p14:creationId xmlns:p14="http://schemas.microsoft.com/office/powerpoint/2010/main" val="249889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p:txBody>
          <a:bodyPr>
            <a:normAutofit fontScale="90000"/>
          </a:bodyPr>
          <a:lstStyle/>
          <a:p>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A47EDB27-8CA6-4E70-9A5E-0C254B8110A2}"/>
              </a:ext>
            </a:extLst>
          </p:cNvPr>
          <p:cNvSpPr>
            <a:spLocks noGrp="1"/>
          </p:cNvSpPr>
          <p:nvPr>
            <p:ph idx="1"/>
          </p:nvPr>
        </p:nvSpPr>
        <p:spPr>
          <a:xfrm>
            <a:off x="273377" y="2004969"/>
            <a:ext cx="11021700" cy="4678931"/>
          </a:xfrm>
        </p:spPr>
        <p:txBody>
          <a:bodyPr>
            <a:normAutofit/>
          </a:bodyPr>
          <a:lstStyle/>
          <a:p>
            <a:pPr marL="0" indent="0">
              <a:buNone/>
            </a:pPr>
            <a:endParaRPr lang="en-US" dirty="0">
              <a:latin typeface="Cambria" panose="02040503050406030204" pitchFamily="18" charset="0"/>
              <a:ea typeface="Cambria" panose="02040503050406030204" pitchFamily="18" charset="0"/>
            </a:endParaRPr>
          </a:p>
          <a:p>
            <a:r>
              <a:rPr lang="en-US" b="1" dirty="0"/>
              <a:t>Purpose</a:t>
            </a:r>
            <a:r>
              <a:rPr lang="en-US" dirty="0"/>
              <a:t>: Provide independent assurance and advisory services to improve governance, risk management, and controls.</a:t>
            </a:r>
          </a:p>
          <a:p>
            <a:pPr marL="0" indent="0">
              <a:buNone/>
            </a:pPr>
            <a:endParaRPr lang="en-US" dirty="0"/>
          </a:p>
          <a:p>
            <a:r>
              <a:rPr lang="en-US" b="1" dirty="0"/>
              <a:t>Authority</a:t>
            </a:r>
            <a:r>
              <a:rPr lang="en-US" dirty="0"/>
              <a:t>: Full access to university records and personnel; no operational duties.</a:t>
            </a:r>
          </a:p>
          <a:p>
            <a:pPr marL="0" indent="0">
              <a:buNone/>
            </a:pPr>
            <a:endParaRPr lang="en-US" dirty="0"/>
          </a:p>
          <a:p>
            <a:r>
              <a:rPr lang="en-US" b="1" dirty="0"/>
              <a:t>Independence</a:t>
            </a:r>
            <a:r>
              <a:rPr lang="en-US" dirty="0"/>
              <a:t>: Chief Audit Executive (CAE) reports to the Board of Visitors and University President.</a:t>
            </a:r>
          </a:p>
          <a:p>
            <a:pPr marL="1371600" lvl="3" indent="0">
              <a:buNone/>
            </a:pPr>
            <a:endParaRPr lang="en-US"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2C30ACFA-203C-46FD-A0B0-0E2AD02D85CF}"/>
              </a:ext>
            </a:extLst>
          </p:cNvPr>
          <p:cNvSpPr txBox="1"/>
          <p:nvPr/>
        </p:nvSpPr>
        <p:spPr>
          <a:xfrm>
            <a:off x="211111" y="1186109"/>
            <a:ext cx="117489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Internal Audit Charter – Key Highlights</a:t>
            </a:r>
          </a:p>
        </p:txBody>
      </p:sp>
    </p:spTree>
    <p:extLst>
      <p:ext uri="{BB962C8B-B14F-4D97-AF65-F5344CB8AC3E}">
        <p14:creationId xmlns:p14="http://schemas.microsoft.com/office/powerpoint/2010/main" val="348078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p:txBody>
          <a:bodyPr>
            <a:normAutofit fontScale="90000"/>
          </a:bodyPr>
          <a:lstStyle/>
          <a:p>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A47EDB27-8CA6-4E70-9A5E-0C254B8110A2}"/>
              </a:ext>
            </a:extLst>
          </p:cNvPr>
          <p:cNvSpPr>
            <a:spLocks noGrp="1"/>
          </p:cNvSpPr>
          <p:nvPr>
            <p:ph idx="1"/>
          </p:nvPr>
        </p:nvSpPr>
        <p:spPr>
          <a:xfrm>
            <a:off x="273377" y="2004969"/>
            <a:ext cx="11021700" cy="4678931"/>
          </a:xfrm>
        </p:spPr>
        <p:txBody>
          <a:bodyPr>
            <a:normAutofit lnSpcReduction="10000"/>
          </a:bodyPr>
          <a:lstStyle/>
          <a:p>
            <a:r>
              <a:rPr lang="en-US" b="1" dirty="0"/>
              <a:t>Scope</a:t>
            </a:r>
            <a:r>
              <a:rPr lang="en-US" dirty="0"/>
              <a:t>: Includes audits, compliance reviews, fraud investigations, and advisory services.</a:t>
            </a:r>
          </a:p>
          <a:p>
            <a:endParaRPr lang="en-US" dirty="0"/>
          </a:p>
          <a:p>
            <a:r>
              <a:rPr lang="en-US" b="1" dirty="0"/>
              <a:t>Quality Assurance</a:t>
            </a:r>
            <a:r>
              <a:rPr lang="en-US" dirty="0"/>
              <a:t>: Internal and external reviews ensure audit effectiveness.</a:t>
            </a:r>
          </a:p>
          <a:p>
            <a:pPr marL="0" indent="0">
              <a:buNone/>
            </a:pPr>
            <a:endParaRPr lang="en-US" dirty="0"/>
          </a:p>
          <a:p>
            <a:r>
              <a:rPr lang="en-US" b="1" dirty="0"/>
              <a:t>Approval Required</a:t>
            </a:r>
            <a:r>
              <a:rPr lang="en-US" dirty="0"/>
              <a:t>: Charter must be signed by:</a:t>
            </a:r>
          </a:p>
          <a:p>
            <a:pPr lvl="1"/>
            <a:r>
              <a:rPr lang="en-US" dirty="0"/>
              <a:t>Chair of the Board of Visitors</a:t>
            </a:r>
          </a:p>
          <a:p>
            <a:pPr lvl="1"/>
            <a:r>
              <a:rPr lang="en-US" dirty="0"/>
              <a:t>Chair of the Audit and Compliance Committee</a:t>
            </a:r>
          </a:p>
          <a:p>
            <a:pPr lvl="1"/>
            <a:r>
              <a:rPr lang="en-US" dirty="0"/>
              <a:t>University President</a:t>
            </a:r>
          </a:p>
          <a:p>
            <a:pPr lvl="1"/>
            <a:r>
              <a:rPr lang="en-US" dirty="0"/>
              <a:t>Chief Audit Executive</a:t>
            </a:r>
          </a:p>
          <a:p>
            <a:pPr marL="1371600" lvl="3" indent="0">
              <a:buNone/>
            </a:pPr>
            <a:endParaRPr lang="en-US"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2C30ACFA-203C-46FD-A0B0-0E2AD02D85CF}"/>
              </a:ext>
            </a:extLst>
          </p:cNvPr>
          <p:cNvSpPr txBox="1"/>
          <p:nvPr/>
        </p:nvSpPr>
        <p:spPr>
          <a:xfrm>
            <a:off x="211111" y="1186109"/>
            <a:ext cx="117489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Internal Audit Charter – Key Highlights</a:t>
            </a:r>
          </a:p>
        </p:txBody>
      </p:sp>
    </p:spTree>
    <p:extLst>
      <p:ext uri="{BB962C8B-B14F-4D97-AF65-F5344CB8AC3E}">
        <p14:creationId xmlns:p14="http://schemas.microsoft.com/office/powerpoint/2010/main" val="36061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a:xfrm>
            <a:off x="838200" y="655906"/>
            <a:ext cx="10515600" cy="1325563"/>
          </a:xfrm>
        </p:spPr>
        <p:txBody>
          <a:bodyPr>
            <a:normAutofit fontScale="90000"/>
          </a:bodyPr>
          <a:lstStyle/>
          <a:p>
            <a:pPr algn="ct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970E462-5563-44C5-A819-4041F4500378}"/>
              </a:ext>
            </a:extLst>
          </p:cNvPr>
          <p:cNvSpPr>
            <a:spLocks noGrp="1"/>
          </p:cNvSpPr>
          <p:nvPr>
            <p:ph idx="1"/>
          </p:nvPr>
        </p:nvSpPr>
        <p:spPr>
          <a:xfrm>
            <a:off x="838200" y="2555628"/>
            <a:ext cx="10515600" cy="2345982"/>
          </a:xfrm>
        </p:spPr>
        <p:txBody>
          <a:bodyPr>
            <a:normAutofit/>
          </a:bodyPr>
          <a:lstStyle/>
          <a:p>
            <a:pPr marL="0" indent="0" algn="ctr">
              <a:buNone/>
            </a:pPr>
            <a:r>
              <a:rPr lang="en-US" sz="6600" dirty="0"/>
              <a:t>Annual Statement of Independence</a:t>
            </a:r>
          </a:p>
        </p:txBody>
      </p:sp>
    </p:spTree>
    <p:extLst>
      <p:ext uri="{BB962C8B-B14F-4D97-AF65-F5344CB8AC3E}">
        <p14:creationId xmlns:p14="http://schemas.microsoft.com/office/powerpoint/2010/main" val="723183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p:txBody>
          <a:bodyPr>
            <a:normAutofit fontScale="90000"/>
          </a:bodyPr>
          <a:lstStyle/>
          <a:p>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A47EDB27-8CA6-4E70-9A5E-0C254B8110A2}"/>
              </a:ext>
            </a:extLst>
          </p:cNvPr>
          <p:cNvSpPr>
            <a:spLocks noGrp="1"/>
          </p:cNvSpPr>
          <p:nvPr>
            <p:ph idx="1"/>
          </p:nvPr>
        </p:nvSpPr>
        <p:spPr>
          <a:xfrm>
            <a:off x="273377" y="2004969"/>
            <a:ext cx="11021700" cy="4678931"/>
          </a:xfrm>
        </p:spPr>
        <p:txBody>
          <a:bodyPr>
            <a:normAutofit/>
          </a:bodyPr>
          <a:lstStyle/>
          <a:p>
            <a:r>
              <a:rPr lang="en-US" dirty="0">
                <a:latin typeface="Cambria" panose="02040503050406030204" pitchFamily="18" charset="0"/>
                <a:ea typeface="Cambria" panose="02040503050406030204" pitchFamily="18" charset="0"/>
              </a:rPr>
              <a:t>Included in the Board materials is the Internal Audit Annual Statement of Independence</a:t>
            </a:r>
          </a:p>
          <a:p>
            <a:pPr marL="0"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During Fiscal Year 2025 we encountered no instances of scope limitations or independence impairment.</a:t>
            </a:r>
          </a:p>
          <a:p>
            <a:pPr marL="0" indent="0">
              <a:buNone/>
            </a:pP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Should we encounter any during fiscal year 2026, that will be disclosed to the Audit and Compliance Committee</a:t>
            </a:r>
          </a:p>
        </p:txBody>
      </p:sp>
      <p:sp>
        <p:nvSpPr>
          <p:cNvPr id="10" name="TextBox 9">
            <a:extLst>
              <a:ext uri="{FF2B5EF4-FFF2-40B4-BE49-F238E27FC236}">
                <a16:creationId xmlns:a16="http://schemas.microsoft.com/office/drawing/2014/main" id="{2C30ACFA-203C-46FD-A0B0-0E2AD02D85CF}"/>
              </a:ext>
            </a:extLst>
          </p:cNvPr>
          <p:cNvSpPr txBox="1"/>
          <p:nvPr/>
        </p:nvSpPr>
        <p:spPr>
          <a:xfrm>
            <a:off x="211111" y="1186109"/>
            <a:ext cx="117489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Statement of Independence</a:t>
            </a:r>
          </a:p>
        </p:txBody>
      </p:sp>
    </p:spTree>
    <p:extLst>
      <p:ext uri="{BB962C8B-B14F-4D97-AF65-F5344CB8AC3E}">
        <p14:creationId xmlns:p14="http://schemas.microsoft.com/office/powerpoint/2010/main" val="246954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460"/>
            <a:ext cx="12192000" cy="6876360"/>
          </a:xfrm>
          <a:prstGeom prst="rect">
            <a:avLst/>
          </a:prstGeom>
        </p:spPr>
      </p:pic>
      <p:sp>
        <p:nvSpPr>
          <p:cNvPr id="3" name="Title 2"/>
          <p:cNvSpPr>
            <a:spLocks noGrp="1"/>
          </p:cNvSpPr>
          <p:nvPr>
            <p:ph type="title"/>
          </p:nvPr>
        </p:nvSpPr>
        <p:spPr>
          <a:xfrm>
            <a:off x="838200" y="655906"/>
            <a:ext cx="10515600" cy="1325563"/>
          </a:xfrm>
        </p:spPr>
        <p:txBody>
          <a:bodyPr>
            <a:normAutofit fontScale="90000"/>
          </a:bodyPr>
          <a:lstStyle/>
          <a:p>
            <a:pPr algn="ct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F178ED4A-E342-4CB8-ADF0-DB7C8DFC4CDF}"/>
              </a:ext>
            </a:extLst>
          </p:cNvPr>
          <p:cNvSpPr>
            <a:spLocks noGrp="1"/>
          </p:cNvSpPr>
          <p:nvPr>
            <p:ph idx="1"/>
          </p:nvPr>
        </p:nvSpPr>
        <p:spPr/>
        <p:txBody>
          <a:bodyPr>
            <a:normAutofit/>
          </a:bodyPr>
          <a:lstStyle/>
          <a:p>
            <a:pPr marL="0" indent="0" algn="ctr">
              <a:buNone/>
            </a:pPr>
            <a:endParaRPr lang="en-US" sz="8800" dirty="0"/>
          </a:p>
          <a:p>
            <a:pPr marL="0" indent="0" algn="ctr">
              <a:buNone/>
            </a:pPr>
            <a:r>
              <a:rPr lang="en-US" sz="8800" dirty="0"/>
              <a:t>The End!</a:t>
            </a:r>
          </a:p>
          <a:p>
            <a:pPr marL="0" indent="0" algn="ctr">
              <a:buNone/>
            </a:pPr>
            <a:r>
              <a:rPr lang="en-US" sz="5400" dirty="0"/>
              <a:t>(Finally)</a:t>
            </a:r>
          </a:p>
        </p:txBody>
      </p:sp>
    </p:spTree>
    <p:extLst>
      <p:ext uri="{BB962C8B-B14F-4D97-AF65-F5344CB8AC3E}">
        <p14:creationId xmlns:p14="http://schemas.microsoft.com/office/powerpoint/2010/main" val="94072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D7D9-BE77-0957-6DD7-2B8DBE7B9CF8}"/>
              </a:ext>
            </a:extLst>
          </p:cNvPr>
          <p:cNvSpPr>
            <a:spLocks noGrp="1"/>
          </p:cNvSpPr>
          <p:nvPr>
            <p:ph type="ctrTitle"/>
          </p:nvPr>
        </p:nvSpPr>
        <p:spPr/>
        <p:txBody>
          <a:bodyPr anchor="b">
            <a:normAutofit/>
          </a:bodyPr>
          <a:lstStyle/>
          <a:p>
            <a:r>
              <a:rPr lang="en-US" dirty="0">
                <a:solidFill>
                  <a:srgbClr val="150DB3"/>
                </a:solidFill>
              </a:rPr>
              <a:t>Strategic Overview</a:t>
            </a:r>
          </a:p>
        </p:txBody>
      </p:sp>
    </p:spTree>
    <p:extLst>
      <p:ext uri="{BB962C8B-B14F-4D97-AF65-F5344CB8AC3E}">
        <p14:creationId xmlns:p14="http://schemas.microsoft.com/office/powerpoint/2010/main" val="784404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8748-004F-FD3B-1550-635689E3A560}"/>
              </a:ext>
            </a:extLst>
          </p:cNvPr>
          <p:cNvSpPr>
            <a:spLocks noGrp="1"/>
          </p:cNvSpPr>
          <p:nvPr>
            <p:ph type="title"/>
          </p:nvPr>
        </p:nvSpPr>
        <p:spPr/>
        <p:txBody>
          <a:bodyPr anchor="b">
            <a:normAutofit/>
          </a:bodyPr>
          <a:lstStyle/>
          <a:p>
            <a:r>
              <a:rPr lang="en-US" dirty="0">
                <a:solidFill>
                  <a:srgbClr val="150DB3"/>
                </a:solidFill>
              </a:rPr>
              <a:t>Introduction</a:t>
            </a:r>
          </a:p>
        </p:txBody>
      </p:sp>
      <p:sp>
        <p:nvSpPr>
          <p:cNvPr id="4" name="Content Placeholder 3">
            <a:extLst>
              <a:ext uri="{FF2B5EF4-FFF2-40B4-BE49-F238E27FC236}">
                <a16:creationId xmlns:a16="http://schemas.microsoft.com/office/drawing/2014/main" id="{C0D40F38-3817-21A8-59C1-69211A867B8B}"/>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Role of Internal Audit</a:t>
            </a:r>
          </a:p>
          <a:p>
            <a:pPr marL="0" lvl="1" indent="0">
              <a:buFont typeface="Arial" panose="020B0604020202020204" pitchFamily="34" charset="0"/>
              <a:buNone/>
            </a:pPr>
            <a:r>
              <a:t>The Internal Audit Department enhances VSU operations with independent assurance and consulting services.</a:t>
            </a:r>
            <a:endParaRPr lang="en-US"/>
          </a:p>
          <a:p>
            <a:pPr marL="0" indent="0">
              <a:spcBef>
                <a:spcPts val="2500"/>
              </a:spcBef>
              <a:buFont typeface="Arial" panose="020B0604020202020204" pitchFamily="34" charset="0"/>
              <a:buNone/>
            </a:pPr>
            <a:r>
              <a:rPr lang="en-US" b="1"/>
              <a:t>Strategic Alignment</a:t>
            </a:r>
          </a:p>
          <a:p>
            <a:pPr marL="0" lvl="1" indent="0">
              <a:buFont typeface="Arial" panose="020B0604020202020204" pitchFamily="34" charset="0"/>
              <a:buNone/>
            </a:pPr>
            <a:r>
              <a:t>The plan aligns with VSU’s Strategic Priority 2 focusing on optimizing operations and fundraising.</a:t>
            </a:r>
            <a:endParaRPr lang="en-US"/>
          </a:p>
          <a:p>
            <a:pPr marL="0" indent="0">
              <a:spcBef>
                <a:spcPts val="2500"/>
              </a:spcBef>
              <a:buFont typeface="Arial" panose="020B0604020202020204" pitchFamily="34" charset="0"/>
              <a:buNone/>
            </a:pPr>
            <a:r>
              <a:rPr lang="en-US" b="1"/>
              <a:t>AI and Infrastructure Focus</a:t>
            </a:r>
          </a:p>
          <a:p>
            <a:pPr marL="0" lvl="1" indent="0">
              <a:buFont typeface="Arial" panose="020B0604020202020204" pitchFamily="34" charset="0"/>
              <a:buNone/>
            </a:pPr>
            <a:r>
              <a:t>Emphasis on AI implementation and infrastructure improvements to enhance financial performance.</a:t>
            </a:r>
            <a:endParaRPr lang="en-US"/>
          </a:p>
          <a:p>
            <a:pPr marL="0" indent="0">
              <a:spcBef>
                <a:spcPts val="2500"/>
              </a:spcBef>
              <a:buFont typeface="Arial" panose="020B0604020202020204" pitchFamily="34" charset="0"/>
              <a:buNone/>
            </a:pPr>
            <a:r>
              <a:rPr lang="en-US" b="1"/>
              <a:t>Adherence to Global Standards</a:t>
            </a:r>
          </a:p>
          <a:p>
            <a:pPr marL="0" lvl="1" indent="0">
              <a:buFont typeface="Arial" panose="020B0604020202020204" pitchFamily="34" charset="0"/>
              <a:buNone/>
            </a:pPr>
            <a:r>
              <a:t>The plan complies with 2025 Global Internal Audit Standards ensuring professionalism and effectiveness.</a:t>
            </a:r>
            <a:endParaRPr lang="en-US"/>
          </a:p>
        </p:txBody>
      </p:sp>
      <p:pic>
        <p:nvPicPr>
          <p:cNvPr id="5" name="Content Placeholder 4" descr="asian young man working with business report on desk">
            <a:extLst>
              <a:ext uri="{FF2B5EF4-FFF2-40B4-BE49-F238E27FC236}">
                <a16:creationId xmlns:a16="http://schemas.microsoft.com/office/drawing/2014/main" id="{9DF6847B-1897-4BEB-8BF0-2A4DE8658089}"/>
              </a:ext>
            </a:extLst>
          </p:cNvPr>
          <p:cNvPicPr>
            <a:picLocks noGrp="1" noChangeAspect="1"/>
          </p:cNvPicPr>
          <p:nvPr>
            <p:ph type="pic" sz="quarter" idx="13"/>
          </p:nvPr>
        </p:nvPicPr>
        <p:blipFill>
          <a:blip r:embed="rId3"/>
          <a:srcRect l="27593" r="27593"/>
          <a:stretch>
            <a:fillRect/>
          </a:stretch>
        </p:blipFill>
        <p:spPr>
          <a:prstGeom prst="rect">
            <a:avLst/>
          </a:prstGeom>
          <a:noFill/>
        </p:spPr>
      </p:pic>
    </p:spTree>
    <p:extLst>
      <p:ext uri="{BB962C8B-B14F-4D97-AF65-F5344CB8AC3E}">
        <p14:creationId xmlns:p14="http://schemas.microsoft.com/office/powerpoint/2010/main" val="2921552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1816-B85F-47B8-8B8E-D786DB1EDB63}"/>
              </a:ext>
            </a:extLst>
          </p:cNvPr>
          <p:cNvSpPr>
            <a:spLocks noGrp="1"/>
          </p:cNvSpPr>
          <p:nvPr>
            <p:ph type="title"/>
          </p:nvPr>
        </p:nvSpPr>
        <p:spPr/>
        <p:txBody>
          <a:bodyPr anchor="b">
            <a:normAutofit fontScale="90000"/>
          </a:bodyPr>
          <a:lstStyle/>
          <a:p>
            <a:r>
              <a:rPr lang="en-US" sz="5000" dirty="0">
                <a:solidFill>
                  <a:srgbClr val="150DB3"/>
                </a:solidFill>
              </a:rPr>
              <a:t>Mission &amp; Vision</a:t>
            </a:r>
          </a:p>
        </p:txBody>
      </p:sp>
      <p:pic>
        <p:nvPicPr>
          <p:cNvPr id="5" name="Content Placeholder 4" descr="Thinking progress, searching for idea. Businessman in a black suite with gears (progress symbol) instead of head. From small to medium and big. Arrow pointing from one to another.">
            <a:extLst>
              <a:ext uri="{FF2B5EF4-FFF2-40B4-BE49-F238E27FC236}">
                <a16:creationId xmlns:a16="http://schemas.microsoft.com/office/drawing/2014/main" id="{F0C76B9A-CCB2-4185-8569-D44121244243}"/>
              </a:ext>
            </a:extLst>
          </p:cNvPr>
          <p:cNvPicPr>
            <a:picLocks noGrp="1" noChangeAspect="1"/>
          </p:cNvPicPr>
          <p:nvPr>
            <p:ph type="pic" sz="quarter" idx="15"/>
          </p:nvPr>
        </p:nvPicPr>
        <p:blipFill>
          <a:blip r:embed="rId3"/>
          <a:srcRect l="18950" r="18950"/>
          <a:stretch>
            <a:fillRect/>
          </a:stretch>
        </p:blipFill>
        <p:spPr>
          <a:prstGeom prst="rect">
            <a:avLst/>
          </a:prstGeom>
          <a:noFill/>
        </p:spPr>
      </p:pic>
      <p:sp>
        <p:nvSpPr>
          <p:cNvPr id="4" name="Content Placeholder 3">
            <a:extLst>
              <a:ext uri="{FF2B5EF4-FFF2-40B4-BE49-F238E27FC236}">
                <a16:creationId xmlns:a16="http://schemas.microsoft.com/office/drawing/2014/main" id="{4A3360B1-61E3-C675-FF44-FEE4D6B3B64E}"/>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dirty="0"/>
              <a:t>Mission Statement</a:t>
            </a:r>
          </a:p>
          <a:p>
            <a:pPr marL="0" lvl="1" indent="0">
              <a:buFont typeface="Arial" panose="020B0604020202020204" pitchFamily="34" charset="0"/>
              <a:buNone/>
            </a:pPr>
            <a:r>
              <a:rPr dirty="0"/>
              <a:t>Provides risk-based, objective assurance and advice to enhance VSU’s value and performance.</a:t>
            </a:r>
            <a:endParaRPr lang="en-US" dirty="0"/>
          </a:p>
          <a:p>
            <a:pPr marL="0" indent="0">
              <a:spcBef>
                <a:spcPts val="2500"/>
              </a:spcBef>
              <a:buFont typeface="Arial" panose="020B0604020202020204" pitchFamily="34" charset="0"/>
              <a:buNone/>
            </a:pPr>
            <a:r>
              <a:rPr lang="en-US" b="1" dirty="0"/>
              <a:t>Vision Statement</a:t>
            </a:r>
          </a:p>
          <a:p>
            <a:pPr marL="0" lvl="1" indent="0">
              <a:buFont typeface="Arial" panose="020B0604020202020204" pitchFamily="34" charset="0"/>
              <a:buNone/>
            </a:pPr>
            <a:r>
              <a:rPr dirty="0"/>
              <a:t>Aims to be a trusted advisor empowering operational excellence and effective governance.</a:t>
            </a:r>
            <a:endParaRPr lang="en-US" dirty="0"/>
          </a:p>
          <a:p>
            <a:pPr marL="0" indent="0">
              <a:spcBef>
                <a:spcPts val="2500"/>
              </a:spcBef>
              <a:buFont typeface="Arial" panose="020B0604020202020204" pitchFamily="34" charset="0"/>
              <a:buNone/>
            </a:pPr>
            <a:r>
              <a:rPr lang="en-US" b="1" dirty="0"/>
              <a:t>Commitment to Strategic Goals</a:t>
            </a:r>
          </a:p>
          <a:p>
            <a:pPr marL="0" lvl="1" indent="0">
              <a:buFont typeface="Arial" panose="020B0604020202020204" pitchFamily="34" charset="0"/>
              <a:buNone/>
            </a:pPr>
            <a:r>
              <a:rPr dirty="0"/>
              <a:t>Supports VSU’s goals by fostering accountability, continuous improvement, and innovative technology use.</a:t>
            </a:r>
            <a:endParaRPr lang="en-US" dirty="0"/>
          </a:p>
        </p:txBody>
      </p:sp>
    </p:spTree>
    <p:extLst>
      <p:ext uri="{BB962C8B-B14F-4D97-AF65-F5344CB8AC3E}">
        <p14:creationId xmlns:p14="http://schemas.microsoft.com/office/powerpoint/2010/main" val="3808844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DBF0-991E-8FDF-B021-4B2EC425228B}"/>
              </a:ext>
            </a:extLst>
          </p:cNvPr>
          <p:cNvSpPr>
            <a:spLocks noGrp="1"/>
          </p:cNvSpPr>
          <p:nvPr>
            <p:ph type="ctrTitle"/>
          </p:nvPr>
        </p:nvSpPr>
        <p:spPr/>
        <p:txBody>
          <a:bodyPr anchor="b">
            <a:normAutofit/>
          </a:bodyPr>
          <a:lstStyle/>
          <a:p>
            <a:r>
              <a:rPr lang="en-US" dirty="0">
                <a:solidFill>
                  <a:srgbClr val="150DB3"/>
                </a:solidFill>
              </a:rPr>
              <a:t>Strategic Goals and Initiatives</a:t>
            </a:r>
          </a:p>
        </p:txBody>
      </p:sp>
    </p:spTree>
    <p:extLst>
      <p:ext uri="{BB962C8B-B14F-4D97-AF65-F5344CB8AC3E}">
        <p14:creationId xmlns:p14="http://schemas.microsoft.com/office/powerpoint/2010/main" val="719041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03C-50EF-2A71-965D-0A7EBDB8B625}"/>
              </a:ext>
            </a:extLst>
          </p:cNvPr>
          <p:cNvSpPr>
            <a:spLocks noGrp="1"/>
          </p:cNvSpPr>
          <p:nvPr>
            <p:ph type="title"/>
          </p:nvPr>
        </p:nvSpPr>
        <p:spPr/>
        <p:txBody>
          <a:bodyPr anchor="b">
            <a:normAutofit/>
          </a:bodyPr>
          <a:lstStyle/>
          <a:p>
            <a:r>
              <a:rPr lang="en-US" dirty="0">
                <a:solidFill>
                  <a:srgbClr val="150DB3"/>
                </a:solidFill>
              </a:rPr>
              <a:t>Strategic Goals</a:t>
            </a:r>
          </a:p>
        </p:txBody>
      </p:sp>
      <p:sp>
        <p:nvSpPr>
          <p:cNvPr id="4" name="Content Placeholder 3">
            <a:extLst>
              <a:ext uri="{FF2B5EF4-FFF2-40B4-BE49-F238E27FC236}">
                <a16:creationId xmlns:a16="http://schemas.microsoft.com/office/drawing/2014/main" id="{B8CD87D3-DEF4-8DCB-197B-F38CABA54814}"/>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a:xfrm>
            <a:off x="612647" y="2427779"/>
            <a:ext cx="6858000" cy="3261822"/>
          </a:xfrm>
        </p:spPr>
        <p:txBody>
          <a:bodyPr>
            <a:normAutofit/>
          </a:bodyPr>
          <a:lstStyle/>
          <a:p>
            <a:pPr marL="0" indent="0">
              <a:spcBef>
                <a:spcPts val="2500"/>
              </a:spcBef>
              <a:buFont typeface="Arial" panose="020B0604020202020204" pitchFamily="34" charset="0"/>
              <a:buNone/>
            </a:pPr>
            <a:r>
              <a:rPr lang="en-US" b="1" dirty="0"/>
              <a:t>Operational Efficiency</a:t>
            </a:r>
          </a:p>
          <a:p>
            <a:pPr marL="0" lvl="1" indent="0">
              <a:buFont typeface="Arial" panose="020B0604020202020204" pitchFamily="34" charset="0"/>
              <a:buNone/>
            </a:pPr>
            <a:r>
              <a:rPr dirty="0"/>
              <a:t>Enhance operational effectiveness using risk-based audits and advisory services to optimize processes.</a:t>
            </a:r>
            <a:endParaRPr lang="en-US" dirty="0"/>
          </a:p>
          <a:p>
            <a:pPr marL="0" lvl="1" indent="0">
              <a:buFont typeface="Arial" panose="020B0604020202020204" pitchFamily="34" charset="0"/>
              <a:buNone/>
            </a:pPr>
            <a:endParaRPr lang="en-US" dirty="0"/>
          </a:p>
          <a:p>
            <a:pPr marL="0" indent="0">
              <a:spcBef>
                <a:spcPts val="2500"/>
              </a:spcBef>
              <a:buFont typeface="Arial" panose="020B0604020202020204" pitchFamily="34" charset="0"/>
              <a:buNone/>
            </a:pPr>
            <a:r>
              <a:rPr lang="en-US" b="1" dirty="0"/>
              <a:t>Governance and Compliance</a:t>
            </a:r>
          </a:p>
          <a:p>
            <a:pPr marL="0" lvl="1" indent="0">
              <a:buFont typeface="Arial" panose="020B0604020202020204" pitchFamily="34" charset="0"/>
              <a:buNone/>
            </a:pPr>
            <a:r>
              <a:rPr dirty="0"/>
              <a:t>Advance governance by reviewing controls and assessing AI and data governance frameworks.</a:t>
            </a:r>
            <a:endParaRPr lang="en-US" dirty="0"/>
          </a:p>
          <a:p>
            <a:pPr marL="0" lvl="1" indent="0">
              <a:buFont typeface="Arial" panose="020B0604020202020204" pitchFamily="34" charset="0"/>
              <a:buNone/>
            </a:pPr>
            <a:endParaRPr lang="en-US" dirty="0"/>
          </a:p>
          <a:p>
            <a:pPr marL="0" indent="0">
              <a:spcBef>
                <a:spcPts val="2500"/>
              </a:spcBef>
              <a:buFont typeface="Arial" panose="020B0604020202020204" pitchFamily="34" charset="0"/>
              <a:buNone/>
            </a:pPr>
            <a:r>
              <a:rPr lang="en-US" b="1" dirty="0"/>
              <a:t>Capacity Building and Innovation</a:t>
            </a:r>
          </a:p>
          <a:p>
            <a:pPr marL="0" lvl="1" indent="0">
              <a:buFont typeface="Arial" panose="020B0604020202020204" pitchFamily="34" charset="0"/>
              <a:buNone/>
            </a:pPr>
            <a:r>
              <a:rPr dirty="0"/>
              <a:t>Build audit capacity through professional development and leverage AI and data analytics technologies.</a:t>
            </a:r>
            <a:endParaRPr lang="en-US" dirty="0"/>
          </a:p>
        </p:txBody>
      </p:sp>
      <p:pic>
        <p:nvPicPr>
          <p:cNvPr id="5" name="Content Placeholder 4" descr="Man and women, working together in office, business meeting, signing contract.">
            <a:extLst>
              <a:ext uri="{FF2B5EF4-FFF2-40B4-BE49-F238E27FC236}">
                <a16:creationId xmlns:a16="http://schemas.microsoft.com/office/drawing/2014/main" id="{4AB0E01D-A44E-4EE3-A0FF-76A3999A37AD}"/>
              </a:ext>
            </a:extLst>
          </p:cNvPr>
          <p:cNvPicPr>
            <a:picLocks noGrp="1" noChangeAspect="1"/>
          </p:cNvPicPr>
          <p:nvPr>
            <p:ph type="pic" sz="quarter" idx="13"/>
          </p:nvPr>
        </p:nvPicPr>
        <p:blipFill>
          <a:blip r:embed="rId3"/>
          <a:srcRect l="30074" r="30074"/>
          <a:stretch>
            <a:fillRect/>
          </a:stretch>
        </p:blipFill>
        <p:spPr>
          <a:prstGeom prst="rect">
            <a:avLst/>
          </a:prstGeom>
          <a:noFill/>
        </p:spPr>
      </p:pic>
    </p:spTree>
    <p:extLst>
      <p:ext uri="{BB962C8B-B14F-4D97-AF65-F5344CB8AC3E}">
        <p14:creationId xmlns:p14="http://schemas.microsoft.com/office/powerpoint/2010/main" val="1689323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7944-99B2-E719-7F84-85041CBC084A}"/>
              </a:ext>
            </a:extLst>
          </p:cNvPr>
          <p:cNvSpPr>
            <a:spLocks noGrp="1"/>
          </p:cNvSpPr>
          <p:nvPr>
            <p:ph type="title"/>
          </p:nvPr>
        </p:nvSpPr>
        <p:spPr/>
        <p:txBody>
          <a:bodyPr anchor="b">
            <a:normAutofit/>
          </a:bodyPr>
          <a:lstStyle/>
          <a:p>
            <a:r>
              <a:rPr lang="en-US" dirty="0">
                <a:solidFill>
                  <a:srgbClr val="150DB3"/>
                </a:solidFill>
              </a:rPr>
              <a:t>Key Initiatives</a:t>
            </a:r>
          </a:p>
        </p:txBody>
      </p:sp>
      <p:sp>
        <p:nvSpPr>
          <p:cNvPr id="4" name="Content Placeholder 3">
            <a:extLst>
              <a:ext uri="{FF2B5EF4-FFF2-40B4-BE49-F238E27FC236}">
                <a16:creationId xmlns:a16="http://schemas.microsoft.com/office/drawing/2014/main" id="{E341B5C0-51DC-0643-A661-B7DFC5F7D03A}"/>
              </a:ext>
            </a:extLst>
          </p:cNvPr>
          <p:cNvSpPr>
            <a:spLocks noGrp="1"/>
          </p:cNvSpPr>
          <p:nvPr>
            <p:ph sz="quarter" idx="14"/>
            <p:extLst>
              <p:ext uri="{E7BDC344-281C-4309-B0C6-D0EE65EED2A8}">
                <p202:designPr xmlns=""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Risk-Based Audit Plans</a:t>
            </a:r>
          </a:p>
          <a:p>
            <a:pPr marL="0" lvl="1" indent="0">
              <a:buFont typeface="Arial" panose="020B0604020202020204" pitchFamily="34" charset="0"/>
              <a:buNone/>
            </a:pPr>
            <a:r>
              <a:t>Develop annual audit plans based on risk that align with strategic organizational priorities to optimize audit efforts.</a:t>
            </a:r>
            <a:endParaRPr lang="en-US"/>
          </a:p>
          <a:p>
            <a:pPr marL="0" indent="0">
              <a:spcBef>
                <a:spcPts val="2500"/>
              </a:spcBef>
              <a:buFont typeface="Arial" panose="020B0604020202020204" pitchFamily="34" charset="0"/>
              <a:buNone/>
            </a:pPr>
            <a:r>
              <a:rPr lang="en-US" b="1"/>
              <a:t>AI and Data Analytics</a:t>
            </a:r>
          </a:p>
          <a:p>
            <a:pPr marL="0" lvl="1" indent="0">
              <a:buFont typeface="Arial" panose="020B0604020202020204" pitchFamily="34" charset="0"/>
              <a:buNone/>
            </a:pPr>
            <a:r>
              <a:t>Incorporate AI-enabled testing and data analytics to improve the effectiveness and efficiency of audit engagements.</a:t>
            </a:r>
            <a:endParaRPr lang="en-US"/>
          </a:p>
          <a:p>
            <a:pPr marL="0" indent="0">
              <a:spcBef>
                <a:spcPts val="2500"/>
              </a:spcBef>
              <a:buFont typeface="Arial" panose="020B0604020202020204" pitchFamily="34" charset="0"/>
              <a:buNone/>
            </a:pPr>
            <a:r>
              <a:rPr lang="en-US" b="1"/>
              <a:t>Advisory Program Support</a:t>
            </a:r>
          </a:p>
          <a:p>
            <a:pPr marL="0" lvl="1" indent="0">
              <a:buFont typeface="Arial" panose="020B0604020202020204" pitchFamily="34" charset="0"/>
              <a:buNone/>
            </a:pPr>
            <a:r>
              <a:t>Establish an advisory program to support management in process improvements and operational excellence.</a:t>
            </a:r>
            <a:endParaRPr lang="en-US"/>
          </a:p>
          <a:p>
            <a:pPr marL="0" indent="0">
              <a:spcBef>
                <a:spcPts val="2500"/>
              </a:spcBef>
              <a:buFont typeface="Arial" panose="020B0604020202020204" pitchFamily="34" charset="0"/>
              <a:buNone/>
            </a:pPr>
            <a:r>
              <a:rPr lang="en-US" b="1"/>
              <a:t>Quality Assurance Compliance</a:t>
            </a:r>
          </a:p>
          <a:p>
            <a:pPr marL="0" lvl="1" indent="0">
              <a:buFont typeface="Arial" panose="020B0604020202020204" pitchFamily="34" charset="0"/>
              <a:buNone/>
            </a:pPr>
            <a:r>
              <a:t>Maintain compliance with Quality Assurance and Improvement Program to ensure audit innovation and effectiveness.</a:t>
            </a:r>
            <a:endParaRPr lang="en-US"/>
          </a:p>
        </p:txBody>
      </p:sp>
      <p:pic>
        <p:nvPicPr>
          <p:cNvPr id="5" name="Content Placeholder 4" descr="Teamwork with big data virtual interface">
            <a:extLst>
              <a:ext uri="{FF2B5EF4-FFF2-40B4-BE49-F238E27FC236}">
                <a16:creationId xmlns:a16="http://schemas.microsoft.com/office/drawing/2014/main" id="{4CD5FF1C-16DF-42F6-BA0D-DBFF65348353}"/>
              </a:ext>
            </a:extLst>
          </p:cNvPr>
          <p:cNvPicPr>
            <a:picLocks noGrp="1" noChangeAspect="1"/>
          </p:cNvPicPr>
          <p:nvPr>
            <p:ph type="pic" sz="quarter" idx="13"/>
          </p:nvPr>
        </p:nvPicPr>
        <p:blipFill>
          <a:blip r:embed="rId3"/>
          <a:srcRect l="30074" r="30074"/>
          <a:stretch>
            <a:fillRect/>
          </a:stretch>
        </p:blipFill>
        <p:spPr>
          <a:prstGeom prst="rect">
            <a:avLst/>
          </a:prstGeom>
          <a:noFill/>
        </p:spPr>
      </p:pic>
    </p:spTree>
    <p:extLst>
      <p:ext uri="{BB962C8B-B14F-4D97-AF65-F5344CB8AC3E}">
        <p14:creationId xmlns:p14="http://schemas.microsoft.com/office/powerpoint/2010/main" val="2684356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12341</TotalTime>
  <Words>2936</Words>
  <Application>Microsoft Office PowerPoint</Application>
  <PresentationFormat>Widescreen</PresentationFormat>
  <Paragraphs>266</Paragraphs>
  <Slides>37</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Bahnschrift SemiLight</vt:lpstr>
      <vt:lpstr>Calibri</vt:lpstr>
      <vt:lpstr>Calibri Light</vt:lpstr>
      <vt:lpstr>Cambria</vt:lpstr>
      <vt:lpstr>Trebuchet MS</vt:lpstr>
      <vt:lpstr>Blockwork elegance</vt:lpstr>
      <vt:lpstr>Berlin</vt:lpstr>
      <vt:lpstr>1_Berlin</vt:lpstr>
      <vt:lpstr>Office Theme</vt:lpstr>
      <vt:lpstr>Virginia State University  Board of Visitors  Audit &amp; Compliance Committee  Shawri King-Casey VP, Institutional Integrity &amp; Compliance Nannette Williams, Chief Audit Executive  September 11, 2025</vt:lpstr>
      <vt:lpstr>   Internal Audit Agenda  </vt:lpstr>
      <vt:lpstr>VSU Internal Audit Strategic Plan (2025–2028)</vt:lpstr>
      <vt:lpstr>Strategic Overview</vt:lpstr>
      <vt:lpstr>Introduction</vt:lpstr>
      <vt:lpstr>Mission &amp; Vision</vt:lpstr>
      <vt:lpstr>Strategic Goals and Initiatives</vt:lpstr>
      <vt:lpstr>Strategic Goals</vt:lpstr>
      <vt:lpstr>Key Initiatives</vt:lpstr>
      <vt:lpstr>Performance and Governance</vt:lpstr>
      <vt:lpstr>Performance Measures</vt:lpstr>
      <vt:lpstr>Governance</vt:lpstr>
      <vt:lpstr>Conclusion</vt:lpstr>
      <vt:lpstr>Strategic Commitment</vt:lpstr>
      <vt:lpstr>Questions??</vt:lpstr>
      <vt:lpstr>Fiscal Year 2026 Proposed Audit Plan</vt:lpstr>
      <vt:lpstr>Fiscal Year 25 Carryover Audits</vt:lpstr>
      <vt:lpstr>Capital Outlay – Harris Commons Building Project</vt:lpstr>
      <vt:lpstr>Bursar's Office – Cash Receipts &amp; Operations</vt:lpstr>
      <vt:lpstr>Athletics – Travel</vt:lpstr>
      <vt:lpstr>Institutional Advancement – Gift Administration</vt:lpstr>
      <vt:lpstr>Fiscal Year 26 Proposed Audits</vt:lpstr>
      <vt:lpstr>University Wide – Policy &amp; Procedure Review</vt:lpstr>
      <vt:lpstr>Public Safety/Information Security – Disaster Recovery/COOP/Clery Act</vt:lpstr>
      <vt:lpstr>Human Resources/University Wide/ITS – Separation Process</vt:lpstr>
      <vt:lpstr>Registrar's Office/Academic Colleges – Enrollment</vt:lpstr>
      <vt:lpstr>Fiscal Year 26 Proposed IT Audits</vt:lpstr>
      <vt:lpstr>Information Technology Services – IT Policy Review</vt:lpstr>
      <vt:lpstr>Information Technology Services – Sensitive System Reviews</vt:lpstr>
      <vt:lpstr>Information Technology Services – SOC Reports Review</vt:lpstr>
      <vt:lpstr>Questions??</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Nannette Williams</dc:creator>
  <cp:lastModifiedBy>Nannette Williams</cp:lastModifiedBy>
  <cp:revision>27</cp:revision>
  <dcterms:created xsi:type="dcterms:W3CDTF">2013-07-15T20:26:40Z</dcterms:created>
  <dcterms:modified xsi:type="dcterms:W3CDTF">2025-09-05T15:27:15Z</dcterms:modified>
</cp:coreProperties>
</file>