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38"/>
  </p:notesMasterIdLst>
  <p:sldIdLst>
    <p:sldId id="574" r:id="rId3"/>
    <p:sldId id="597" r:id="rId4"/>
    <p:sldId id="596" r:id="rId5"/>
    <p:sldId id="598" r:id="rId6"/>
    <p:sldId id="599" r:id="rId7"/>
    <p:sldId id="621" r:id="rId8"/>
    <p:sldId id="622" r:id="rId9"/>
    <p:sldId id="610" r:id="rId10"/>
    <p:sldId id="593" r:id="rId11"/>
    <p:sldId id="624" r:id="rId12"/>
    <p:sldId id="625" r:id="rId13"/>
    <p:sldId id="626" r:id="rId14"/>
    <p:sldId id="627" r:id="rId15"/>
    <p:sldId id="628" r:id="rId16"/>
    <p:sldId id="629" r:id="rId17"/>
    <p:sldId id="630" r:id="rId18"/>
    <p:sldId id="614" r:id="rId19"/>
    <p:sldId id="615" r:id="rId20"/>
    <p:sldId id="616" r:id="rId21"/>
    <p:sldId id="618" r:id="rId22"/>
    <p:sldId id="619" r:id="rId23"/>
    <p:sldId id="623" r:id="rId24"/>
    <p:sldId id="620" r:id="rId25"/>
    <p:sldId id="607" r:id="rId26"/>
    <p:sldId id="609" r:id="rId27"/>
    <p:sldId id="608" r:id="rId28"/>
    <p:sldId id="590" r:id="rId29"/>
    <p:sldId id="346" r:id="rId30"/>
    <p:sldId id="455" r:id="rId31"/>
    <p:sldId id="453" r:id="rId32"/>
    <p:sldId id="372" r:id="rId33"/>
    <p:sldId id="454" r:id="rId34"/>
    <p:sldId id="450" r:id="rId35"/>
    <p:sldId id="448" r:id="rId36"/>
    <p:sldId id="363"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90" autoAdjust="0"/>
    <p:restoredTop sz="94645" autoAdjust="0"/>
  </p:normalViewPr>
  <p:slideViewPr>
    <p:cSldViewPr snapToGrid="0">
      <p:cViewPr varScale="1">
        <p:scale>
          <a:sx n="122" d="100"/>
          <a:sy n="122" d="100"/>
        </p:scale>
        <p:origin x="126" y="216"/>
      </p:cViewPr>
      <p:guideLst/>
    </p:cSldViewPr>
  </p:slideViewPr>
  <p:outlineViewPr>
    <p:cViewPr>
      <p:scale>
        <a:sx n="33" d="100"/>
        <a:sy n="33" d="100"/>
      </p:scale>
      <p:origin x="0" y="-1301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604EF-7B91-4E53-97D1-054892927193}" type="doc">
      <dgm:prSet loTypeId="urn:microsoft.com/office/officeart/2005/8/layout/hProcess9" loCatId="process" qsTypeId="urn:microsoft.com/office/officeart/2005/8/quickstyle/simple1" qsCatId="simple" csTypeId="urn:microsoft.com/office/officeart/2005/8/colors/accent1_2" csCatId="accent1" phldr="1"/>
      <dgm:spPr/>
    </dgm:pt>
    <dgm:pt modelId="{BB1E7C62-3995-475C-9FB8-1035E5DB88FB}">
      <dgm:prSet phldrT="[Text]" custT="1"/>
      <dgm:spPr/>
      <dgm:t>
        <a:bodyPr/>
        <a:lstStyle/>
        <a:p>
          <a:r>
            <a:rPr lang="en-US" sz="2000" dirty="0"/>
            <a:t>Current Language Considered</a:t>
          </a:r>
        </a:p>
      </dgm:t>
    </dgm:pt>
    <dgm:pt modelId="{E3EE3B02-09BD-4FD2-944D-4FDF21CBB6DB}" type="parTrans" cxnId="{FC72180B-79FD-49CE-BE36-1B0D42E6D192}">
      <dgm:prSet/>
      <dgm:spPr/>
      <dgm:t>
        <a:bodyPr/>
        <a:lstStyle/>
        <a:p>
          <a:endParaRPr lang="en-US"/>
        </a:p>
      </dgm:t>
    </dgm:pt>
    <dgm:pt modelId="{74492F1C-7104-4B21-85ED-F377929BAD4B}" type="sibTrans" cxnId="{FC72180B-79FD-49CE-BE36-1B0D42E6D192}">
      <dgm:prSet/>
      <dgm:spPr/>
      <dgm:t>
        <a:bodyPr/>
        <a:lstStyle/>
        <a:p>
          <a:endParaRPr lang="en-US"/>
        </a:p>
      </dgm:t>
    </dgm:pt>
    <dgm:pt modelId="{024049C6-7B68-4037-AF6B-A072306C656A}">
      <dgm:prSet phldrT="[Text]" custT="1"/>
      <dgm:spPr/>
      <dgm:t>
        <a:bodyPr/>
        <a:lstStyle/>
        <a:p>
          <a:r>
            <a:rPr lang="en-US" sz="2000" dirty="0"/>
            <a:t>Incorporation</a:t>
          </a:r>
        </a:p>
      </dgm:t>
    </dgm:pt>
    <dgm:pt modelId="{FD8416D1-A77D-4871-9F65-D296307AFE93}" type="parTrans" cxnId="{FFBAB508-909C-4F5D-8259-6A61C2715867}">
      <dgm:prSet/>
      <dgm:spPr/>
      <dgm:t>
        <a:bodyPr/>
        <a:lstStyle/>
        <a:p>
          <a:endParaRPr lang="en-US"/>
        </a:p>
      </dgm:t>
    </dgm:pt>
    <dgm:pt modelId="{C1142118-899D-4DA2-8272-868C56D6214A}" type="sibTrans" cxnId="{FFBAB508-909C-4F5D-8259-6A61C2715867}">
      <dgm:prSet/>
      <dgm:spPr/>
      <dgm:t>
        <a:bodyPr/>
        <a:lstStyle/>
        <a:p>
          <a:endParaRPr lang="en-US"/>
        </a:p>
      </dgm:t>
    </dgm:pt>
    <dgm:pt modelId="{5EF248B3-C8CC-4975-B282-8BFD5AD7835D}">
      <dgm:prSet custT="1"/>
      <dgm:spPr/>
      <dgm:t>
        <a:bodyPr/>
        <a:lstStyle/>
        <a:p>
          <a:r>
            <a:rPr lang="en-US" sz="2000" dirty="0"/>
            <a:t>Compatibility with Other Policies</a:t>
          </a:r>
        </a:p>
      </dgm:t>
    </dgm:pt>
    <dgm:pt modelId="{2B55132D-8257-43E9-8195-63BFAE3C6788}" type="parTrans" cxnId="{5DB53F5A-9DCD-4154-9B94-BE17D0F2BD0D}">
      <dgm:prSet/>
      <dgm:spPr/>
      <dgm:t>
        <a:bodyPr/>
        <a:lstStyle/>
        <a:p>
          <a:endParaRPr lang="en-US"/>
        </a:p>
      </dgm:t>
    </dgm:pt>
    <dgm:pt modelId="{AA475E21-36EB-43A4-B214-147618C46C83}" type="sibTrans" cxnId="{5DB53F5A-9DCD-4154-9B94-BE17D0F2BD0D}">
      <dgm:prSet/>
      <dgm:spPr/>
      <dgm:t>
        <a:bodyPr/>
        <a:lstStyle/>
        <a:p>
          <a:endParaRPr lang="en-US"/>
        </a:p>
      </dgm:t>
    </dgm:pt>
    <dgm:pt modelId="{6400C73A-5EFE-4C8A-AFE7-C414628C3B5C}">
      <dgm:prSet custT="1"/>
      <dgm:spPr/>
      <dgm:t>
        <a:bodyPr/>
        <a:lstStyle/>
        <a:p>
          <a:r>
            <a:rPr lang="en-US" sz="2000" dirty="0"/>
            <a:t>Draft Revisions/ Review</a:t>
          </a:r>
        </a:p>
      </dgm:t>
    </dgm:pt>
    <dgm:pt modelId="{766143A9-4A20-4506-988B-869AF19556DB}" type="parTrans" cxnId="{50473885-6913-4C7A-BBF7-348065704CD5}">
      <dgm:prSet/>
      <dgm:spPr/>
      <dgm:t>
        <a:bodyPr/>
        <a:lstStyle/>
        <a:p>
          <a:endParaRPr lang="en-US"/>
        </a:p>
      </dgm:t>
    </dgm:pt>
    <dgm:pt modelId="{C1198912-53D8-4D89-8ECF-3DEE1F0985EA}" type="sibTrans" cxnId="{50473885-6913-4C7A-BBF7-348065704CD5}">
      <dgm:prSet/>
      <dgm:spPr/>
      <dgm:t>
        <a:bodyPr/>
        <a:lstStyle/>
        <a:p>
          <a:endParaRPr lang="en-US"/>
        </a:p>
      </dgm:t>
    </dgm:pt>
    <dgm:pt modelId="{262C4164-5664-41A2-83E1-555F856C4BFD}">
      <dgm:prSet custT="1"/>
      <dgm:spPr/>
      <dgm:t>
        <a:bodyPr/>
        <a:lstStyle/>
        <a:p>
          <a:r>
            <a:rPr lang="en-US" sz="2000" dirty="0"/>
            <a:t>Updates Required for Changes in the Law or Landscape</a:t>
          </a:r>
        </a:p>
      </dgm:t>
    </dgm:pt>
    <dgm:pt modelId="{54FC6FE8-A849-4A21-815B-9DEECFFF4FC4}" type="parTrans" cxnId="{2E965220-71CC-435F-88DF-3FFDF58401D9}">
      <dgm:prSet/>
      <dgm:spPr/>
      <dgm:t>
        <a:bodyPr/>
        <a:lstStyle/>
        <a:p>
          <a:endParaRPr lang="en-US"/>
        </a:p>
      </dgm:t>
    </dgm:pt>
    <dgm:pt modelId="{75CBEE1B-6D26-4565-AB54-B00D001E353A}" type="sibTrans" cxnId="{2E965220-71CC-435F-88DF-3FFDF58401D9}">
      <dgm:prSet/>
      <dgm:spPr/>
      <dgm:t>
        <a:bodyPr/>
        <a:lstStyle/>
        <a:p>
          <a:endParaRPr lang="en-US"/>
        </a:p>
      </dgm:t>
    </dgm:pt>
    <dgm:pt modelId="{D8C89249-1D6E-4C34-B587-18E8B8293693}" type="pres">
      <dgm:prSet presAssocID="{983604EF-7B91-4E53-97D1-054892927193}" presName="CompostProcess" presStyleCnt="0">
        <dgm:presLayoutVars>
          <dgm:dir/>
          <dgm:resizeHandles val="exact"/>
        </dgm:presLayoutVars>
      </dgm:prSet>
      <dgm:spPr/>
    </dgm:pt>
    <dgm:pt modelId="{DCE40D52-0C18-4E22-B92A-F9B70FAF8CD1}" type="pres">
      <dgm:prSet presAssocID="{983604EF-7B91-4E53-97D1-054892927193}" presName="arrow" presStyleLbl="bgShp" presStyleIdx="0" presStyleCnt="1" custLinFactNeighborX="1131" custLinFactNeighborY="-31625"/>
      <dgm:spPr/>
    </dgm:pt>
    <dgm:pt modelId="{7114C18C-AE1F-4D26-9E0D-A5E1A0C8662F}" type="pres">
      <dgm:prSet presAssocID="{983604EF-7B91-4E53-97D1-054892927193}" presName="linearProcess" presStyleCnt="0"/>
      <dgm:spPr/>
    </dgm:pt>
    <dgm:pt modelId="{2F4602EE-144E-4FD7-806A-78A3686C7162}" type="pres">
      <dgm:prSet presAssocID="{BB1E7C62-3995-475C-9FB8-1035E5DB88FB}" presName="textNode" presStyleLbl="node1" presStyleIdx="0" presStyleCnt="5">
        <dgm:presLayoutVars>
          <dgm:bulletEnabled val="1"/>
        </dgm:presLayoutVars>
      </dgm:prSet>
      <dgm:spPr/>
    </dgm:pt>
    <dgm:pt modelId="{50E422A3-9187-4F12-B3B2-3BDDC33679C9}" type="pres">
      <dgm:prSet presAssocID="{74492F1C-7104-4B21-85ED-F377929BAD4B}" presName="sibTrans" presStyleCnt="0"/>
      <dgm:spPr/>
    </dgm:pt>
    <dgm:pt modelId="{368C0F53-8DBB-4F6B-B60D-3815E9DBB663}" type="pres">
      <dgm:prSet presAssocID="{262C4164-5664-41A2-83E1-555F856C4BFD}" presName="textNode" presStyleLbl="node1" presStyleIdx="1" presStyleCnt="5">
        <dgm:presLayoutVars>
          <dgm:bulletEnabled val="1"/>
        </dgm:presLayoutVars>
      </dgm:prSet>
      <dgm:spPr/>
    </dgm:pt>
    <dgm:pt modelId="{837FD5B7-80FC-42E7-919A-FFAFD077C9B3}" type="pres">
      <dgm:prSet presAssocID="{75CBEE1B-6D26-4565-AB54-B00D001E353A}" presName="sibTrans" presStyleCnt="0"/>
      <dgm:spPr/>
    </dgm:pt>
    <dgm:pt modelId="{5F2299A4-D38F-4C7D-B209-C1305B654FDA}" type="pres">
      <dgm:prSet presAssocID="{6400C73A-5EFE-4C8A-AFE7-C414628C3B5C}" presName="textNode" presStyleLbl="node1" presStyleIdx="2" presStyleCnt="5">
        <dgm:presLayoutVars>
          <dgm:bulletEnabled val="1"/>
        </dgm:presLayoutVars>
      </dgm:prSet>
      <dgm:spPr/>
    </dgm:pt>
    <dgm:pt modelId="{8C651466-F44D-439D-9AEF-7DE3BE8AFAA0}" type="pres">
      <dgm:prSet presAssocID="{C1198912-53D8-4D89-8ECF-3DEE1F0985EA}" presName="sibTrans" presStyleCnt="0"/>
      <dgm:spPr/>
    </dgm:pt>
    <dgm:pt modelId="{57E0FFDD-9F7E-48E9-9527-181B92879725}" type="pres">
      <dgm:prSet presAssocID="{5EF248B3-C8CC-4975-B282-8BFD5AD7835D}" presName="textNode" presStyleLbl="node1" presStyleIdx="3" presStyleCnt="5" custScaleY="97032" custLinFactNeighborX="55107" custLinFactNeighborY="-2233">
        <dgm:presLayoutVars>
          <dgm:bulletEnabled val="1"/>
        </dgm:presLayoutVars>
      </dgm:prSet>
      <dgm:spPr/>
    </dgm:pt>
    <dgm:pt modelId="{E93151C7-21AB-4948-8078-0F8EA71FDA4A}" type="pres">
      <dgm:prSet presAssocID="{AA475E21-36EB-43A4-B214-147618C46C83}" presName="sibTrans" presStyleCnt="0"/>
      <dgm:spPr/>
    </dgm:pt>
    <dgm:pt modelId="{F0A02120-25FE-48AE-A5A7-C0F737DDBF93}" type="pres">
      <dgm:prSet presAssocID="{024049C6-7B68-4037-AF6B-A072306C656A}" presName="textNode" presStyleLbl="node1" presStyleIdx="4" presStyleCnt="5">
        <dgm:presLayoutVars>
          <dgm:bulletEnabled val="1"/>
        </dgm:presLayoutVars>
      </dgm:prSet>
      <dgm:spPr/>
    </dgm:pt>
  </dgm:ptLst>
  <dgm:cxnLst>
    <dgm:cxn modelId="{FFBAB508-909C-4F5D-8259-6A61C2715867}" srcId="{983604EF-7B91-4E53-97D1-054892927193}" destId="{024049C6-7B68-4037-AF6B-A072306C656A}" srcOrd="4" destOrd="0" parTransId="{FD8416D1-A77D-4871-9F65-D296307AFE93}" sibTransId="{C1142118-899D-4DA2-8272-868C56D6214A}"/>
    <dgm:cxn modelId="{FC72180B-79FD-49CE-BE36-1B0D42E6D192}" srcId="{983604EF-7B91-4E53-97D1-054892927193}" destId="{BB1E7C62-3995-475C-9FB8-1035E5DB88FB}" srcOrd="0" destOrd="0" parTransId="{E3EE3B02-09BD-4FD2-944D-4FDF21CBB6DB}" sibTransId="{74492F1C-7104-4B21-85ED-F377929BAD4B}"/>
    <dgm:cxn modelId="{2E965220-71CC-435F-88DF-3FFDF58401D9}" srcId="{983604EF-7B91-4E53-97D1-054892927193}" destId="{262C4164-5664-41A2-83E1-555F856C4BFD}" srcOrd="1" destOrd="0" parTransId="{54FC6FE8-A849-4A21-815B-9DEECFFF4FC4}" sibTransId="{75CBEE1B-6D26-4565-AB54-B00D001E353A}"/>
    <dgm:cxn modelId="{ADEBA364-BF6B-41AF-8B9B-DF94BBFD4F16}" type="presOf" srcId="{5EF248B3-C8CC-4975-B282-8BFD5AD7835D}" destId="{57E0FFDD-9F7E-48E9-9527-181B92879725}" srcOrd="0" destOrd="0" presId="urn:microsoft.com/office/officeart/2005/8/layout/hProcess9"/>
    <dgm:cxn modelId="{287A1945-D014-48C2-BE88-A9014D39E601}" type="presOf" srcId="{024049C6-7B68-4037-AF6B-A072306C656A}" destId="{F0A02120-25FE-48AE-A5A7-C0F737DDBF93}" srcOrd="0" destOrd="0" presId="urn:microsoft.com/office/officeart/2005/8/layout/hProcess9"/>
    <dgm:cxn modelId="{5DB53F5A-9DCD-4154-9B94-BE17D0F2BD0D}" srcId="{983604EF-7B91-4E53-97D1-054892927193}" destId="{5EF248B3-C8CC-4975-B282-8BFD5AD7835D}" srcOrd="3" destOrd="0" parTransId="{2B55132D-8257-43E9-8195-63BFAE3C6788}" sibTransId="{AA475E21-36EB-43A4-B214-147618C46C83}"/>
    <dgm:cxn modelId="{50473885-6913-4C7A-BBF7-348065704CD5}" srcId="{983604EF-7B91-4E53-97D1-054892927193}" destId="{6400C73A-5EFE-4C8A-AFE7-C414628C3B5C}" srcOrd="2" destOrd="0" parTransId="{766143A9-4A20-4506-988B-869AF19556DB}" sibTransId="{C1198912-53D8-4D89-8ECF-3DEE1F0985EA}"/>
    <dgm:cxn modelId="{12681ABD-EDB2-4EB4-9715-B8AF27D70E5F}" type="presOf" srcId="{983604EF-7B91-4E53-97D1-054892927193}" destId="{D8C89249-1D6E-4C34-B587-18E8B8293693}" srcOrd="0" destOrd="0" presId="urn:microsoft.com/office/officeart/2005/8/layout/hProcess9"/>
    <dgm:cxn modelId="{457219BF-A0BB-432D-82EA-920CBD4350F5}" type="presOf" srcId="{BB1E7C62-3995-475C-9FB8-1035E5DB88FB}" destId="{2F4602EE-144E-4FD7-806A-78A3686C7162}" srcOrd="0" destOrd="0" presId="urn:microsoft.com/office/officeart/2005/8/layout/hProcess9"/>
    <dgm:cxn modelId="{AAA853C4-4E4B-4E88-8E0B-5C66A228058B}" type="presOf" srcId="{6400C73A-5EFE-4C8A-AFE7-C414628C3B5C}" destId="{5F2299A4-D38F-4C7D-B209-C1305B654FDA}" srcOrd="0" destOrd="0" presId="urn:microsoft.com/office/officeart/2005/8/layout/hProcess9"/>
    <dgm:cxn modelId="{A39A86CD-AA5F-40AE-86E3-A1BD8FB8C560}" type="presOf" srcId="{262C4164-5664-41A2-83E1-555F856C4BFD}" destId="{368C0F53-8DBB-4F6B-B60D-3815E9DBB663}" srcOrd="0" destOrd="0" presId="urn:microsoft.com/office/officeart/2005/8/layout/hProcess9"/>
    <dgm:cxn modelId="{A10F4A2F-F8DD-4689-8684-C5043A173D72}" type="presParOf" srcId="{D8C89249-1D6E-4C34-B587-18E8B8293693}" destId="{DCE40D52-0C18-4E22-B92A-F9B70FAF8CD1}" srcOrd="0" destOrd="0" presId="urn:microsoft.com/office/officeart/2005/8/layout/hProcess9"/>
    <dgm:cxn modelId="{86E253D6-FD07-4205-A14A-58DF18FC7590}" type="presParOf" srcId="{D8C89249-1D6E-4C34-B587-18E8B8293693}" destId="{7114C18C-AE1F-4D26-9E0D-A5E1A0C8662F}" srcOrd="1" destOrd="0" presId="urn:microsoft.com/office/officeart/2005/8/layout/hProcess9"/>
    <dgm:cxn modelId="{996429C3-60C7-46E0-AFB6-89A99C21D213}" type="presParOf" srcId="{7114C18C-AE1F-4D26-9E0D-A5E1A0C8662F}" destId="{2F4602EE-144E-4FD7-806A-78A3686C7162}" srcOrd="0" destOrd="0" presId="urn:microsoft.com/office/officeart/2005/8/layout/hProcess9"/>
    <dgm:cxn modelId="{53462B78-49AF-455E-A3C1-3FA7DF804A7C}" type="presParOf" srcId="{7114C18C-AE1F-4D26-9E0D-A5E1A0C8662F}" destId="{50E422A3-9187-4F12-B3B2-3BDDC33679C9}" srcOrd="1" destOrd="0" presId="urn:microsoft.com/office/officeart/2005/8/layout/hProcess9"/>
    <dgm:cxn modelId="{666920E4-A5A2-4AE2-B305-346E095BEFFA}" type="presParOf" srcId="{7114C18C-AE1F-4D26-9E0D-A5E1A0C8662F}" destId="{368C0F53-8DBB-4F6B-B60D-3815E9DBB663}" srcOrd="2" destOrd="0" presId="urn:microsoft.com/office/officeart/2005/8/layout/hProcess9"/>
    <dgm:cxn modelId="{13D78151-00E9-4E7F-90B6-DD225BF9EE10}" type="presParOf" srcId="{7114C18C-AE1F-4D26-9E0D-A5E1A0C8662F}" destId="{837FD5B7-80FC-42E7-919A-FFAFD077C9B3}" srcOrd="3" destOrd="0" presId="urn:microsoft.com/office/officeart/2005/8/layout/hProcess9"/>
    <dgm:cxn modelId="{FE249724-B8A8-4BC1-ACDC-C5CA551A05FD}" type="presParOf" srcId="{7114C18C-AE1F-4D26-9E0D-A5E1A0C8662F}" destId="{5F2299A4-D38F-4C7D-B209-C1305B654FDA}" srcOrd="4" destOrd="0" presId="urn:microsoft.com/office/officeart/2005/8/layout/hProcess9"/>
    <dgm:cxn modelId="{3C96193A-32FA-4395-93AD-C52F076486E8}" type="presParOf" srcId="{7114C18C-AE1F-4D26-9E0D-A5E1A0C8662F}" destId="{8C651466-F44D-439D-9AEF-7DE3BE8AFAA0}" srcOrd="5" destOrd="0" presId="urn:microsoft.com/office/officeart/2005/8/layout/hProcess9"/>
    <dgm:cxn modelId="{B4B94791-BEBF-4C3C-8063-599841632245}" type="presParOf" srcId="{7114C18C-AE1F-4D26-9E0D-A5E1A0C8662F}" destId="{57E0FFDD-9F7E-48E9-9527-181B92879725}" srcOrd="6" destOrd="0" presId="urn:microsoft.com/office/officeart/2005/8/layout/hProcess9"/>
    <dgm:cxn modelId="{8C4D5343-795E-4535-8A1B-D98495C75F8E}" type="presParOf" srcId="{7114C18C-AE1F-4D26-9E0D-A5E1A0C8662F}" destId="{E93151C7-21AB-4948-8078-0F8EA71FDA4A}" srcOrd="7" destOrd="0" presId="urn:microsoft.com/office/officeart/2005/8/layout/hProcess9"/>
    <dgm:cxn modelId="{D551247D-54E0-414E-B357-4411CAE698E1}" type="presParOf" srcId="{7114C18C-AE1F-4D26-9E0D-A5E1A0C8662F}" destId="{F0A02120-25FE-48AE-A5A7-C0F737DDBF9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40D52-0C18-4E22-B92A-F9B70FAF8CD1}">
      <dsp:nvSpPr>
        <dsp:cNvPr id="0" name=""/>
        <dsp:cNvSpPr/>
      </dsp:nvSpPr>
      <dsp:spPr>
        <a:xfrm>
          <a:off x="982909" y="0"/>
          <a:ext cx="9873996" cy="43837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4602EE-144E-4FD7-806A-78A3686C7162}">
      <dsp:nvSpPr>
        <dsp:cNvPr id="0" name=""/>
        <dsp:cNvSpPr/>
      </dsp:nvSpPr>
      <dsp:spPr>
        <a:xfrm>
          <a:off x="3403" y="1315122"/>
          <a:ext cx="2048763" cy="17534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Current Language Considered</a:t>
          </a:r>
        </a:p>
      </dsp:txBody>
      <dsp:txXfrm>
        <a:off x="89002" y="1400721"/>
        <a:ext cx="1877565" cy="1582298"/>
      </dsp:txXfrm>
    </dsp:sp>
    <dsp:sp modelId="{368C0F53-8DBB-4F6B-B60D-3815E9DBB663}">
      <dsp:nvSpPr>
        <dsp:cNvPr id="0" name=""/>
        <dsp:cNvSpPr/>
      </dsp:nvSpPr>
      <dsp:spPr>
        <a:xfrm>
          <a:off x="2393627" y="1315122"/>
          <a:ext cx="2048763" cy="17534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Updates Required for Changes in the Law or Landscape</a:t>
          </a:r>
        </a:p>
      </dsp:txBody>
      <dsp:txXfrm>
        <a:off x="2479226" y="1400721"/>
        <a:ext cx="1877565" cy="1582298"/>
      </dsp:txXfrm>
    </dsp:sp>
    <dsp:sp modelId="{5F2299A4-D38F-4C7D-B209-C1305B654FDA}">
      <dsp:nvSpPr>
        <dsp:cNvPr id="0" name=""/>
        <dsp:cNvSpPr/>
      </dsp:nvSpPr>
      <dsp:spPr>
        <a:xfrm>
          <a:off x="4783851" y="1315122"/>
          <a:ext cx="2048763" cy="17534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Draft Revisions/ Review</a:t>
          </a:r>
        </a:p>
      </dsp:txBody>
      <dsp:txXfrm>
        <a:off x="4869450" y="1400721"/>
        <a:ext cx="1877565" cy="1582298"/>
      </dsp:txXfrm>
    </dsp:sp>
    <dsp:sp modelId="{57E0FFDD-9F7E-48E9-9527-181B92879725}">
      <dsp:nvSpPr>
        <dsp:cNvPr id="0" name=""/>
        <dsp:cNvSpPr/>
      </dsp:nvSpPr>
      <dsp:spPr>
        <a:xfrm>
          <a:off x="7362243" y="1301988"/>
          <a:ext cx="2048763" cy="17014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Compatibility with Other Policies</a:t>
          </a:r>
        </a:p>
      </dsp:txBody>
      <dsp:txXfrm>
        <a:off x="7445301" y="1385046"/>
        <a:ext cx="1882647" cy="1535336"/>
      </dsp:txXfrm>
    </dsp:sp>
    <dsp:sp modelId="{F0A02120-25FE-48AE-A5A7-C0F737DDBF93}">
      <dsp:nvSpPr>
        <dsp:cNvPr id="0" name=""/>
        <dsp:cNvSpPr/>
      </dsp:nvSpPr>
      <dsp:spPr>
        <a:xfrm>
          <a:off x="9564299" y="1315122"/>
          <a:ext cx="2048763" cy="17534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Incorporation</a:t>
          </a:r>
        </a:p>
      </dsp:txBody>
      <dsp:txXfrm>
        <a:off x="9649898" y="1400721"/>
        <a:ext cx="1877565" cy="15822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A9DCC7-5590-46EB-9916-1B44E53537E3}" type="datetimeFigureOut">
              <a:rPr lang="en-US" smtClean="0"/>
              <a:t>9/5/2024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0C98CD3-9CAA-49A5-8DEF-0F2D925C257E}" type="slidenum">
              <a:rPr lang="en-US" smtClean="0"/>
              <a:t>‹#›</a:t>
            </a:fld>
            <a:endParaRPr lang="en-US" dirty="0"/>
          </a:p>
        </p:txBody>
      </p:sp>
    </p:spTree>
    <p:extLst>
      <p:ext uri="{BB962C8B-B14F-4D97-AF65-F5344CB8AC3E}">
        <p14:creationId xmlns:p14="http://schemas.microsoft.com/office/powerpoint/2010/main" val="41389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21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2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13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05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2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49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083E4-A7E6-4416-91DD-33AAEEFCF2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11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1C7C-A3BD-406C-BBFD-C4B2BDDC7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FA98D5-C38B-4BBC-A3CC-B661C7AD8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B55B26-8421-421B-B895-2822242F5145}"/>
              </a:ext>
            </a:extLst>
          </p:cNvPr>
          <p:cNvSpPr>
            <a:spLocks noGrp="1"/>
          </p:cNvSpPr>
          <p:nvPr>
            <p:ph type="dt" sz="half" idx="10"/>
          </p:nvPr>
        </p:nvSpPr>
        <p:spPr/>
        <p:txBody>
          <a:bodyPr/>
          <a:lstStyle/>
          <a:p>
            <a:fld id="{B2244DFE-A48B-4CE6-BADD-1AD8D7344F2B}" type="datetimeFigureOut">
              <a:rPr lang="en-US" smtClean="0"/>
              <a:t>9/5/2024</a:t>
            </a:fld>
            <a:endParaRPr lang="en-US" dirty="0"/>
          </a:p>
        </p:txBody>
      </p:sp>
      <p:sp>
        <p:nvSpPr>
          <p:cNvPr id="5" name="Footer Placeholder 4">
            <a:extLst>
              <a:ext uri="{FF2B5EF4-FFF2-40B4-BE49-F238E27FC236}">
                <a16:creationId xmlns:a16="http://schemas.microsoft.com/office/drawing/2014/main" id="{391BEACA-6F21-4208-9426-0A5C2105CA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FED117-F6AA-4ED0-BE73-126B6CE94E47}"/>
              </a:ext>
            </a:extLst>
          </p:cNvPr>
          <p:cNvSpPr>
            <a:spLocks noGrp="1"/>
          </p:cNvSpPr>
          <p:nvPr>
            <p:ph type="sldNum" sz="quarter" idx="12"/>
          </p:nvPr>
        </p:nvSpPr>
        <p:spPr/>
        <p:txBody>
          <a:bodyPr/>
          <a:lstStyle/>
          <a:p>
            <a:fld id="{83C63DFD-B215-40F0-9AC5-8272A0FABE50}" type="slidenum">
              <a:rPr lang="en-US" smtClean="0"/>
              <a:t>‹#›</a:t>
            </a:fld>
            <a:endParaRPr lang="en-US" dirty="0"/>
          </a:p>
        </p:txBody>
      </p:sp>
    </p:spTree>
    <p:extLst>
      <p:ext uri="{BB962C8B-B14F-4D97-AF65-F5344CB8AC3E}">
        <p14:creationId xmlns:p14="http://schemas.microsoft.com/office/powerpoint/2010/main" val="80453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8870-3650-4870-8713-CE3B748FF391}"/>
              </a:ext>
            </a:extLst>
          </p:cNvPr>
          <p:cNvSpPr>
            <a:spLocks noGrp="1"/>
          </p:cNvSpPr>
          <p:nvPr>
            <p:ph type="title"/>
          </p:nvPr>
        </p:nvSpPr>
        <p:spPr>
          <a:xfrm>
            <a:off x="2077533" y="365125"/>
            <a:ext cx="9276267"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3284FEAD-0E60-4009-837F-352508619246}"/>
              </a:ext>
            </a:extLst>
          </p:cNvPr>
          <p:cNvGrpSpPr/>
          <p:nvPr userDrawn="1"/>
        </p:nvGrpSpPr>
        <p:grpSpPr>
          <a:xfrm>
            <a:off x="0" y="-44533"/>
            <a:ext cx="546265" cy="6947065"/>
            <a:chOff x="8693" y="-326"/>
            <a:chExt cx="491659" cy="6858643"/>
          </a:xfrm>
        </p:grpSpPr>
        <p:grpSp>
          <p:nvGrpSpPr>
            <p:cNvPr id="9" name="Group 8">
              <a:extLst>
                <a:ext uri="{FF2B5EF4-FFF2-40B4-BE49-F238E27FC236}">
                  <a16:creationId xmlns:a16="http://schemas.microsoft.com/office/drawing/2014/main" id="{6ACCA387-85BC-4BB7-B8BB-4717E5722B64}"/>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14" name="Rectangle 13">
                <a:extLst>
                  <a:ext uri="{FF2B5EF4-FFF2-40B4-BE49-F238E27FC236}">
                    <a16:creationId xmlns:a16="http://schemas.microsoft.com/office/drawing/2014/main" id="{01D1FEB0-5F57-4B65-8541-A22237AC422B}"/>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5311A02-789E-4305-A90B-3BE0D14907F6}"/>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E270BB89-5A5A-4CBC-9913-3B81AA4312FB}"/>
                </a:ext>
              </a:extLst>
            </p:cNvPr>
            <p:cNvGrpSpPr/>
            <p:nvPr userDrawn="1"/>
          </p:nvGrpSpPr>
          <p:grpSpPr>
            <a:xfrm rot="16200000">
              <a:off x="-3287652" y="3296019"/>
              <a:ext cx="6858317" cy="265627"/>
              <a:chOff x="0" y="6466114"/>
              <a:chExt cx="12192001" cy="391886"/>
            </a:xfrm>
          </p:grpSpPr>
          <p:sp>
            <p:nvSpPr>
              <p:cNvPr id="12" name="Rectangle 11">
                <a:extLst>
                  <a:ext uri="{FF2B5EF4-FFF2-40B4-BE49-F238E27FC236}">
                    <a16:creationId xmlns:a16="http://schemas.microsoft.com/office/drawing/2014/main" id="{CA92DA16-113A-468E-AF32-636D9CEA2CF9}"/>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A7CEEEB-9685-402A-AD34-FBAE9B9F14BB}"/>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5310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DFD7-7095-4500-A19B-EBA58DC20215}"/>
              </a:ext>
            </a:extLst>
          </p:cNvPr>
          <p:cNvSpPr>
            <a:spLocks noGrp="1"/>
          </p:cNvSpPr>
          <p:nvPr>
            <p:ph type="title"/>
          </p:nvPr>
        </p:nvSpPr>
        <p:spPr>
          <a:xfrm>
            <a:off x="3390900" y="365125"/>
            <a:ext cx="7962900" cy="1325563"/>
          </a:xfrm>
        </p:spPr>
        <p:txBody>
          <a:bodyPr/>
          <a:lstStyle/>
          <a:p>
            <a:r>
              <a:rPr lang="en-US"/>
              <a:t>Click to edit Master title style</a:t>
            </a:r>
          </a:p>
        </p:txBody>
      </p:sp>
      <p:sp>
        <p:nvSpPr>
          <p:cNvPr id="6" name="Rectangle 33">
            <a:extLst>
              <a:ext uri="{FF2B5EF4-FFF2-40B4-BE49-F238E27FC236}">
                <a16:creationId xmlns:a16="http://schemas.microsoft.com/office/drawing/2014/main" id="{53C968EA-CF48-470B-98C8-158B0CE3F4B5}"/>
              </a:ext>
            </a:extLst>
          </p:cNvPr>
          <p:cNvSpPr/>
          <p:nvPr userDrawn="1"/>
        </p:nvSpPr>
        <p:spPr>
          <a:xfrm rot="8671462">
            <a:off x="-1027157" y="1078514"/>
            <a:ext cx="5984061" cy="1513537"/>
          </a:xfrm>
          <a:custGeom>
            <a:avLst/>
            <a:gdLst>
              <a:gd name="connsiteX0" fmla="*/ 0 w 5919861"/>
              <a:gd name="connsiteY0" fmla="*/ 0 h 1083889"/>
              <a:gd name="connsiteX1" fmla="*/ 5919861 w 5919861"/>
              <a:gd name="connsiteY1" fmla="*/ 0 h 1083889"/>
              <a:gd name="connsiteX2" fmla="*/ 5919861 w 5919861"/>
              <a:gd name="connsiteY2" fmla="*/ 1083889 h 1083889"/>
              <a:gd name="connsiteX3" fmla="*/ 0 w 5919861"/>
              <a:gd name="connsiteY3" fmla="*/ 1083889 h 1083889"/>
              <a:gd name="connsiteX4" fmla="*/ 0 w 5919861"/>
              <a:gd name="connsiteY4" fmla="*/ 0 h 1083889"/>
              <a:gd name="connsiteX0" fmla="*/ 0 w 5919861"/>
              <a:gd name="connsiteY0" fmla="*/ 0 h 1085590"/>
              <a:gd name="connsiteX1" fmla="*/ 5919861 w 5919861"/>
              <a:gd name="connsiteY1" fmla="*/ 0 h 1085590"/>
              <a:gd name="connsiteX2" fmla="*/ 5919861 w 5919861"/>
              <a:gd name="connsiteY2" fmla="*/ 1083889 h 1085590"/>
              <a:gd name="connsiteX3" fmla="*/ 1495909 w 5919861"/>
              <a:gd name="connsiteY3" fmla="*/ 1085590 h 1085590"/>
              <a:gd name="connsiteX4" fmla="*/ 0 w 5919861"/>
              <a:gd name="connsiteY4" fmla="*/ 0 h 1085590"/>
              <a:gd name="connsiteX0" fmla="*/ 0 w 5919861"/>
              <a:gd name="connsiteY0" fmla="*/ 0 h 1088889"/>
              <a:gd name="connsiteX1" fmla="*/ 5919861 w 5919861"/>
              <a:gd name="connsiteY1" fmla="*/ 0 h 1088889"/>
              <a:gd name="connsiteX2" fmla="*/ 5919861 w 5919861"/>
              <a:gd name="connsiteY2" fmla="*/ 1083889 h 1088889"/>
              <a:gd name="connsiteX3" fmla="*/ 1516950 w 5919861"/>
              <a:gd name="connsiteY3" fmla="*/ 1088889 h 1088889"/>
              <a:gd name="connsiteX4" fmla="*/ 0 w 5919861"/>
              <a:gd name="connsiteY4" fmla="*/ 0 h 1088889"/>
              <a:gd name="connsiteX0" fmla="*/ 0 w 5919861"/>
              <a:gd name="connsiteY0" fmla="*/ 0 h 1089959"/>
              <a:gd name="connsiteX1" fmla="*/ 5919861 w 5919861"/>
              <a:gd name="connsiteY1" fmla="*/ 0 h 1089959"/>
              <a:gd name="connsiteX2" fmla="*/ 5919861 w 5919861"/>
              <a:gd name="connsiteY2" fmla="*/ 1083889 h 1089959"/>
              <a:gd name="connsiteX3" fmla="*/ 1551276 w 5919861"/>
              <a:gd name="connsiteY3" fmla="*/ 1089959 h 1089959"/>
              <a:gd name="connsiteX4" fmla="*/ 0 w 5919861"/>
              <a:gd name="connsiteY4" fmla="*/ 0 h 1089959"/>
              <a:gd name="connsiteX0" fmla="*/ 0 w 5919861"/>
              <a:gd name="connsiteY0" fmla="*/ 0 h 1089959"/>
              <a:gd name="connsiteX1" fmla="*/ 5919861 w 5919861"/>
              <a:gd name="connsiteY1" fmla="*/ 0 h 1089959"/>
              <a:gd name="connsiteX2" fmla="*/ 5182427 w 5919861"/>
              <a:gd name="connsiteY2" fmla="*/ 1084687 h 1089959"/>
              <a:gd name="connsiteX3" fmla="*/ 1551276 w 5919861"/>
              <a:gd name="connsiteY3" fmla="*/ 1089959 h 1089959"/>
              <a:gd name="connsiteX4" fmla="*/ 0 w 5919861"/>
              <a:gd name="connsiteY4" fmla="*/ 0 h 1089959"/>
              <a:gd name="connsiteX0" fmla="*/ 0 w 5919861"/>
              <a:gd name="connsiteY0" fmla="*/ 0 h 1104658"/>
              <a:gd name="connsiteX1" fmla="*/ 5919861 w 5919861"/>
              <a:gd name="connsiteY1" fmla="*/ 0 h 1104658"/>
              <a:gd name="connsiteX2" fmla="*/ 5144802 w 5919861"/>
              <a:gd name="connsiteY2" fmla="*/ 1104658 h 1104658"/>
              <a:gd name="connsiteX3" fmla="*/ 1551276 w 5919861"/>
              <a:gd name="connsiteY3" fmla="*/ 1089959 h 1104658"/>
              <a:gd name="connsiteX4" fmla="*/ 0 w 5919861"/>
              <a:gd name="connsiteY4" fmla="*/ 0 h 1104658"/>
              <a:gd name="connsiteX0" fmla="*/ 188135 w 6107996"/>
              <a:gd name="connsiteY0" fmla="*/ 0 h 1940941"/>
              <a:gd name="connsiteX1" fmla="*/ 6107996 w 6107996"/>
              <a:gd name="connsiteY1" fmla="*/ 0 h 1940941"/>
              <a:gd name="connsiteX2" fmla="*/ 5332937 w 6107996"/>
              <a:gd name="connsiteY2" fmla="*/ 1104658 h 1940941"/>
              <a:gd name="connsiteX3" fmla="*/ 1 w 6107996"/>
              <a:gd name="connsiteY3" fmla="*/ 1940941 h 1940941"/>
              <a:gd name="connsiteX4" fmla="*/ 188135 w 6107996"/>
              <a:gd name="connsiteY4" fmla="*/ 0 h 1940941"/>
              <a:gd name="connsiteX0" fmla="*/ 1 w 7375611"/>
              <a:gd name="connsiteY0" fmla="*/ 1039645 h 1940941"/>
              <a:gd name="connsiteX1" fmla="*/ 7375611 w 7375611"/>
              <a:gd name="connsiteY1" fmla="*/ 0 h 1940941"/>
              <a:gd name="connsiteX2" fmla="*/ 6600552 w 7375611"/>
              <a:gd name="connsiteY2" fmla="*/ 1104658 h 1940941"/>
              <a:gd name="connsiteX3" fmla="*/ 1267616 w 7375611"/>
              <a:gd name="connsiteY3" fmla="*/ 1940941 h 1940941"/>
              <a:gd name="connsiteX4" fmla="*/ 1 w 7375611"/>
              <a:gd name="connsiteY4" fmla="*/ 1039645 h 1940941"/>
              <a:gd name="connsiteX0" fmla="*/ 0 w 7312996"/>
              <a:gd name="connsiteY0" fmla="*/ 1084265 h 1940941"/>
              <a:gd name="connsiteX1" fmla="*/ 7312996 w 7312996"/>
              <a:gd name="connsiteY1" fmla="*/ 0 h 1940941"/>
              <a:gd name="connsiteX2" fmla="*/ 6537937 w 7312996"/>
              <a:gd name="connsiteY2" fmla="*/ 1104658 h 1940941"/>
              <a:gd name="connsiteX3" fmla="*/ 1205001 w 7312996"/>
              <a:gd name="connsiteY3" fmla="*/ 1940941 h 1940941"/>
              <a:gd name="connsiteX4" fmla="*/ 0 w 7312996"/>
              <a:gd name="connsiteY4" fmla="*/ 1084265 h 1940941"/>
              <a:gd name="connsiteX0" fmla="*/ 0 w 7564376"/>
              <a:gd name="connsiteY0" fmla="*/ 1228819 h 1940941"/>
              <a:gd name="connsiteX1" fmla="*/ 7564376 w 7564376"/>
              <a:gd name="connsiteY1" fmla="*/ 0 h 1940941"/>
              <a:gd name="connsiteX2" fmla="*/ 6789317 w 7564376"/>
              <a:gd name="connsiteY2" fmla="*/ 1104658 h 1940941"/>
              <a:gd name="connsiteX3" fmla="*/ 1456381 w 7564376"/>
              <a:gd name="connsiteY3" fmla="*/ 1940941 h 1940941"/>
              <a:gd name="connsiteX4" fmla="*/ 0 w 7564376"/>
              <a:gd name="connsiteY4" fmla="*/ 1228819 h 1940941"/>
              <a:gd name="connsiteX0" fmla="*/ 0 w 7564376"/>
              <a:gd name="connsiteY0" fmla="*/ 1228819 h 2018048"/>
              <a:gd name="connsiteX1" fmla="*/ 7564376 w 7564376"/>
              <a:gd name="connsiteY1" fmla="*/ 0 h 2018048"/>
              <a:gd name="connsiteX2" fmla="*/ 6789317 w 7564376"/>
              <a:gd name="connsiteY2" fmla="*/ 1104658 h 2018048"/>
              <a:gd name="connsiteX3" fmla="*/ 996802 w 7564376"/>
              <a:gd name="connsiteY3" fmla="*/ 2018048 h 2018048"/>
              <a:gd name="connsiteX4" fmla="*/ 0 w 7564376"/>
              <a:gd name="connsiteY4" fmla="*/ 1228819 h 2018048"/>
              <a:gd name="connsiteX0" fmla="*/ 1 w 7707391"/>
              <a:gd name="connsiteY0" fmla="*/ 1221311 h 2018048"/>
              <a:gd name="connsiteX1" fmla="*/ 7707391 w 7707391"/>
              <a:gd name="connsiteY1" fmla="*/ 0 h 2018048"/>
              <a:gd name="connsiteX2" fmla="*/ 6932332 w 7707391"/>
              <a:gd name="connsiteY2" fmla="*/ 1104658 h 2018048"/>
              <a:gd name="connsiteX3" fmla="*/ 1139817 w 7707391"/>
              <a:gd name="connsiteY3" fmla="*/ 2018048 h 2018048"/>
              <a:gd name="connsiteX4" fmla="*/ 1 w 7707391"/>
              <a:gd name="connsiteY4" fmla="*/ 1221311 h 201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391" h="2018048">
                <a:moveTo>
                  <a:pt x="1" y="1221311"/>
                </a:moveTo>
                <a:lnTo>
                  <a:pt x="7707391" y="0"/>
                </a:lnTo>
                <a:lnTo>
                  <a:pt x="6932332" y="1104658"/>
                </a:lnTo>
                <a:lnTo>
                  <a:pt x="1139817" y="2018048"/>
                </a:lnTo>
                <a:lnTo>
                  <a:pt x="1" y="12213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7" name="Group 6">
            <a:extLst>
              <a:ext uri="{FF2B5EF4-FFF2-40B4-BE49-F238E27FC236}">
                <a16:creationId xmlns:a16="http://schemas.microsoft.com/office/drawing/2014/main" id="{6A4D3AE8-9508-4B6B-AF08-D77E0AEA0FE4}"/>
              </a:ext>
            </a:extLst>
          </p:cNvPr>
          <p:cNvGrpSpPr/>
          <p:nvPr userDrawn="1"/>
        </p:nvGrpSpPr>
        <p:grpSpPr>
          <a:xfrm>
            <a:off x="-2023" y="6566394"/>
            <a:ext cx="12191999" cy="510599"/>
            <a:chOff x="-1" y="6374792"/>
            <a:chExt cx="12192001" cy="483208"/>
          </a:xfrm>
        </p:grpSpPr>
        <p:sp>
          <p:nvSpPr>
            <p:cNvPr id="8" name="Rectangle 7">
              <a:extLst>
                <a:ext uri="{FF2B5EF4-FFF2-40B4-BE49-F238E27FC236}">
                  <a16:creationId xmlns:a16="http://schemas.microsoft.com/office/drawing/2014/main" id="{CF8064B5-B0F9-4462-9766-EDCF4F610BAC}"/>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9" name="TextBox 8">
              <a:extLst>
                <a:ext uri="{FF2B5EF4-FFF2-40B4-BE49-F238E27FC236}">
                  <a16:creationId xmlns:a16="http://schemas.microsoft.com/office/drawing/2014/main" id="{6AAF8F34-8139-4949-8739-F646492EE5B8}"/>
                </a:ext>
              </a:extLst>
            </p:cNvPr>
            <p:cNvSpPr txBox="1"/>
            <p:nvPr/>
          </p:nvSpPr>
          <p:spPr>
            <a:xfrm>
              <a:off x="-1" y="6374792"/>
              <a:ext cx="12192001" cy="406847"/>
            </a:xfrm>
            <a:prstGeom prst="rect">
              <a:avLst/>
            </a:prstGeom>
            <a:noFill/>
          </p:spPr>
          <p:txBody>
            <a:bodyPr wrap="square" rtlCol="0">
              <a:spAutoFit/>
            </a:bodyPr>
            <a:lstStyle/>
            <a:p>
              <a:pPr algn="r"/>
              <a:r>
                <a:rPr lang="en-GB" sz="1700" dirty="0">
                  <a:solidFill>
                    <a:schemeClr val="bg1"/>
                  </a:solidFill>
                </a:rPr>
                <a:t>www.vsu.edu</a:t>
              </a:r>
            </a:p>
          </p:txBody>
        </p:sp>
      </p:grpSp>
      <p:pic>
        <p:nvPicPr>
          <p:cNvPr id="10" name="Picture 9">
            <a:extLst>
              <a:ext uri="{FF2B5EF4-FFF2-40B4-BE49-F238E27FC236}">
                <a16:creationId xmlns:a16="http://schemas.microsoft.com/office/drawing/2014/main" id="{2EF7F687-ADDF-4AB8-AA7B-4289455911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787" y="-93401"/>
            <a:ext cx="2139074" cy="2049750"/>
          </a:xfrm>
          <a:prstGeom prst="rect">
            <a:avLst/>
          </a:prstGeom>
        </p:spPr>
      </p:pic>
      <p:pic>
        <p:nvPicPr>
          <p:cNvPr id="11" name="Picture 10">
            <a:extLst>
              <a:ext uri="{FF2B5EF4-FFF2-40B4-BE49-F238E27FC236}">
                <a16:creationId xmlns:a16="http://schemas.microsoft.com/office/drawing/2014/main" id="{4E06B1F4-654F-4BA8-9DC8-CADC0B5E2E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0148"/>
          <a:stretch/>
        </p:blipFill>
        <p:spPr>
          <a:xfrm>
            <a:off x="107681" y="5446577"/>
            <a:ext cx="2130696" cy="1309828"/>
          </a:xfrm>
          <a:prstGeom prst="rect">
            <a:avLst/>
          </a:prstGeom>
        </p:spPr>
      </p:pic>
    </p:spTree>
    <p:extLst>
      <p:ext uri="{BB962C8B-B14F-4D97-AF65-F5344CB8AC3E}">
        <p14:creationId xmlns:p14="http://schemas.microsoft.com/office/powerpoint/2010/main" val="23864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D0FE5-EAE5-4C33-B52A-5C22281043DA}"/>
              </a:ext>
            </a:extLst>
          </p:cNvPr>
          <p:cNvSpPr>
            <a:spLocks noGrp="1"/>
          </p:cNvSpPr>
          <p:nvPr>
            <p:ph type="dt" sz="half" idx="10"/>
          </p:nvPr>
        </p:nvSpPr>
        <p:spPr/>
        <p:txBody>
          <a:bodyPr/>
          <a:lstStyle/>
          <a:p>
            <a:fld id="{B2244DFE-A48B-4CE6-BADD-1AD8D7344F2B}" type="datetimeFigureOut">
              <a:rPr lang="en-US" smtClean="0"/>
              <a:t>9/5/2024</a:t>
            </a:fld>
            <a:endParaRPr lang="en-US" dirty="0"/>
          </a:p>
        </p:txBody>
      </p:sp>
      <p:sp>
        <p:nvSpPr>
          <p:cNvPr id="3" name="Footer Placeholder 2">
            <a:extLst>
              <a:ext uri="{FF2B5EF4-FFF2-40B4-BE49-F238E27FC236}">
                <a16:creationId xmlns:a16="http://schemas.microsoft.com/office/drawing/2014/main" id="{AC0672FD-7821-4503-8061-5757177F05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8D1ACC-491C-4E72-AF49-3691AA3348D7}"/>
              </a:ext>
            </a:extLst>
          </p:cNvPr>
          <p:cNvSpPr>
            <a:spLocks noGrp="1"/>
          </p:cNvSpPr>
          <p:nvPr>
            <p:ph type="sldNum" sz="quarter" idx="12"/>
          </p:nvPr>
        </p:nvSpPr>
        <p:spPr/>
        <p:txBody>
          <a:bodyPr/>
          <a:lstStyle/>
          <a:p>
            <a:fld id="{83C63DFD-B215-40F0-9AC5-8272A0FABE50}" type="slidenum">
              <a:rPr lang="en-US" smtClean="0"/>
              <a:t>‹#›</a:t>
            </a:fld>
            <a:endParaRPr lang="en-US" dirty="0"/>
          </a:p>
        </p:txBody>
      </p:sp>
    </p:spTree>
    <p:extLst>
      <p:ext uri="{BB962C8B-B14F-4D97-AF65-F5344CB8AC3E}">
        <p14:creationId xmlns:p14="http://schemas.microsoft.com/office/powerpoint/2010/main" val="735546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823E-6E6C-43DA-A4E8-ADAEE8FC4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8837C0-FA2C-4CAD-B940-C4464371A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4559D2-E4D4-4EAA-9765-26ADD562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28F469-E476-42F1-93C8-E755FCFC9F2F}"/>
              </a:ext>
            </a:extLst>
          </p:cNvPr>
          <p:cNvSpPr>
            <a:spLocks noGrp="1"/>
          </p:cNvSpPr>
          <p:nvPr>
            <p:ph type="dt" sz="half" idx="10"/>
          </p:nvPr>
        </p:nvSpPr>
        <p:spPr/>
        <p:txBody>
          <a:bodyPr/>
          <a:lstStyle/>
          <a:p>
            <a:fld id="{B2244DFE-A48B-4CE6-BADD-1AD8D7344F2B}" type="datetimeFigureOut">
              <a:rPr lang="en-US" smtClean="0"/>
              <a:t>9/5/2024</a:t>
            </a:fld>
            <a:endParaRPr lang="en-US" dirty="0"/>
          </a:p>
        </p:txBody>
      </p:sp>
      <p:sp>
        <p:nvSpPr>
          <p:cNvPr id="6" name="Footer Placeholder 5">
            <a:extLst>
              <a:ext uri="{FF2B5EF4-FFF2-40B4-BE49-F238E27FC236}">
                <a16:creationId xmlns:a16="http://schemas.microsoft.com/office/drawing/2014/main" id="{87C0D3BA-B3E0-49AB-9F9C-8F7BEE763D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59750D-775A-479E-BBB9-E456D869F130}"/>
              </a:ext>
            </a:extLst>
          </p:cNvPr>
          <p:cNvSpPr>
            <a:spLocks noGrp="1"/>
          </p:cNvSpPr>
          <p:nvPr>
            <p:ph type="sldNum" sz="quarter" idx="12"/>
          </p:nvPr>
        </p:nvSpPr>
        <p:spPr/>
        <p:txBody>
          <a:bodyPr/>
          <a:lstStyle/>
          <a:p>
            <a:fld id="{83C63DFD-B215-40F0-9AC5-8272A0FABE50}" type="slidenum">
              <a:rPr lang="en-US" smtClean="0"/>
              <a:t>‹#›</a:t>
            </a:fld>
            <a:endParaRPr lang="en-US" dirty="0"/>
          </a:p>
        </p:txBody>
      </p:sp>
    </p:spTree>
    <p:extLst>
      <p:ext uri="{BB962C8B-B14F-4D97-AF65-F5344CB8AC3E}">
        <p14:creationId xmlns:p14="http://schemas.microsoft.com/office/powerpoint/2010/main" val="596032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6831-EECD-498C-80AE-1C3BBEC94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E12434-9B6E-47CE-B22F-8EEBCF733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66D4D1-7B1F-4161-BFB6-1F11CB9D2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C7CAA5-4EF3-438C-A1C8-7EA143E228F4}"/>
              </a:ext>
            </a:extLst>
          </p:cNvPr>
          <p:cNvSpPr>
            <a:spLocks noGrp="1"/>
          </p:cNvSpPr>
          <p:nvPr>
            <p:ph type="dt" sz="half" idx="10"/>
          </p:nvPr>
        </p:nvSpPr>
        <p:spPr/>
        <p:txBody>
          <a:bodyPr/>
          <a:lstStyle/>
          <a:p>
            <a:fld id="{B2244DFE-A48B-4CE6-BADD-1AD8D7344F2B}" type="datetimeFigureOut">
              <a:rPr lang="en-US" smtClean="0"/>
              <a:t>9/5/2024</a:t>
            </a:fld>
            <a:endParaRPr lang="en-US" dirty="0"/>
          </a:p>
        </p:txBody>
      </p:sp>
      <p:sp>
        <p:nvSpPr>
          <p:cNvPr id="6" name="Footer Placeholder 5">
            <a:extLst>
              <a:ext uri="{FF2B5EF4-FFF2-40B4-BE49-F238E27FC236}">
                <a16:creationId xmlns:a16="http://schemas.microsoft.com/office/drawing/2014/main" id="{52FB2834-7FE4-47B3-AFDC-F4A37448C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7E53F4-FD7A-4E4F-864C-82E97894CC38}"/>
              </a:ext>
            </a:extLst>
          </p:cNvPr>
          <p:cNvSpPr>
            <a:spLocks noGrp="1"/>
          </p:cNvSpPr>
          <p:nvPr>
            <p:ph type="sldNum" sz="quarter" idx="12"/>
          </p:nvPr>
        </p:nvSpPr>
        <p:spPr/>
        <p:txBody>
          <a:bodyPr/>
          <a:lstStyle/>
          <a:p>
            <a:fld id="{83C63DFD-B215-40F0-9AC5-8272A0FABE50}" type="slidenum">
              <a:rPr lang="en-US" smtClean="0"/>
              <a:t>‹#›</a:t>
            </a:fld>
            <a:endParaRPr lang="en-US" dirty="0"/>
          </a:p>
        </p:txBody>
      </p:sp>
    </p:spTree>
    <p:extLst>
      <p:ext uri="{BB962C8B-B14F-4D97-AF65-F5344CB8AC3E}">
        <p14:creationId xmlns:p14="http://schemas.microsoft.com/office/powerpoint/2010/main" val="638549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99F-E276-478D-91ED-63A481A3A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08E9E-DFC0-4C85-9ADE-5B18D2A2CE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D545F-AD9F-445F-BAA1-36A0B9913E82}"/>
              </a:ext>
            </a:extLst>
          </p:cNvPr>
          <p:cNvSpPr>
            <a:spLocks noGrp="1"/>
          </p:cNvSpPr>
          <p:nvPr>
            <p:ph type="dt" sz="half" idx="10"/>
          </p:nvPr>
        </p:nvSpPr>
        <p:spPr/>
        <p:txBody>
          <a:bodyPr/>
          <a:lstStyle/>
          <a:p>
            <a:fld id="{B2244DFE-A48B-4CE6-BADD-1AD8D7344F2B}" type="datetimeFigureOut">
              <a:rPr lang="en-US" smtClean="0"/>
              <a:t>9/5/2024</a:t>
            </a:fld>
            <a:endParaRPr lang="en-US" dirty="0"/>
          </a:p>
        </p:txBody>
      </p:sp>
      <p:sp>
        <p:nvSpPr>
          <p:cNvPr id="5" name="Footer Placeholder 4">
            <a:extLst>
              <a:ext uri="{FF2B5EF4-FFF2-40B4-BE49-F238E27FC236}">
                <a16:creationId xmlns:a16="http://schemas.microsoft.com/office/drawing/2014/main" id="{02310E96-E685-4499-A412-9CB7D96F24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21288-3759-4CAB-AC4E-C459673A14F9}"/>
              </a:ext>
            </a:extLst>
          </p:cNvPr>
          <p:cNvSpPr>
            <a:spLocks noGrp="1"/>
          </p:cNvSpPr>
          <p:nvPr>
            <p:ph type="sldNum" sz="quarter" idx="12"/>
          </p:nvPr>
        </p:nvSpPr>
        <p:spPr/>
        <p:txBody>
          <a:bodyPr/>
          <a:lstStyle/>
          <a:p>
            <a:fld id="{83C63DFD-B215-40F0-9AC5-8272A0FABE50}" type="slidenum">
              <a:rPr lang="en-US" smtClean="0"/>
              <a:t>‹#›</a:t>
            </a:fld>
            <a:endParaRPr lang="en-US" dirty="0"/>
          </a:p>
        </p:txBody>
      </p:sp>
    </p:spTree>
    <p:extLst>
      <p:ext uri="{BB962C8B-B14F-4D97-AF65-F5344CB8AC3E}">
        <p14:creationId xmlns:p14="http://schemas.microsoft.com/office/powerpoint/2010/main" val="160400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28C62-D548-47DD-8DBC-FDE7BE6C0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BA6A9B-2485-4DA3-933F-13B9D98EE5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876BA-63D1-4473-82E4-46942E469D98}"/>
              </a:ext>
            </a:extLst>
          </p:cNvPr>
          <p:cNvSpPr>
            <a:spLocks noGrp="1"/>
          </p:cNvSpPr>
          <p:nvPr>
            <p:ph type="dt" sz="half" idx="10"/>
          </p:nvPr>
        </p:nvSpPr>
        <p:spPr/>
        <p:txBody>
          <a:bodyPr/>
          <a:lstStyle/>
          <a:p>
            <a:fld id="{B2244DFE-A48B-4CE6-BADD-1AD8D7344F2B}" type="datetimeFigureOut">
              <a:rPr lang="en-US" smtClean="0"/>
              <a:t>9/5/2024</a:t>
            </a:fld>
            <a:endParaRPr lang="en-US" dirty="0"/>
          </a:p>
        </p:txBody>
      </p:sp>
      <p:sp>
        <p:nvSpPr>
          <p:cNvPr id="5" name="Footer Placeholder 4">
            <a:extLst>
              <a:ext uri="{FF2B5EF4-FFF2-40B4-BE49-F238E27FC236}">
                <a16:creationId xmlns:a16="http://schemas.microsoft.com/office/drawing/2014/main" id="{33E7600B-1A4C-4A5C-9BCD-A774D0AAF2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9370C-9A0D-462C-961C-44AA2D729D97}"/>
              </a:ext>
            </a:extLst>
          </p:cNvPr>
          <p:cNvSpPr>
            <a:spLocks noGrp="1"/>
          </p:cNvSpPr>
          <p:nvPr>
            <p:ph type="sldNum" sz="quarter" idx="12"/>
          </p:nvPr>
        </p:nvSpPr>
        <p:spPr/>
        <p:txBody>
          <a:bodyPr/>
          <a:lstStyle/>
          <a:p>
            <a:fld id="{83C63DFD-B215-40F0-9AC5-8272A0FABE50}" type="slidenum">
              <a:rPr lang="en-US" smtClean="0"/>
              <a:t>‹#›</a:t>
            </a:fld>
            <a:endParaRPr lang="en-US" dirty="0"/>
          </a:p>
        </p:txBody>
      </p:sp>
    </p:spTree>
    <p:extLst>
      <p:ext uri="{BB962C8B-B14F-4D97-AF65-F5344CB8AC3E}">
        <p14:creationId xmlns:p14="http://schemas.microsoft.com/office/powerpoint/2010/main" val="188180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2670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Arrow: Pentagon 9">
            <a:extLst>
              <a:ext uri="{FF2B5EF4-FFF2-40B4-BE49-F238E27FC236}">
                <a16:creationId xmlns:a16="http://schemas.microsoft.com/office/drawing/2014/main" id="{0111AB72-C2A7-48D4-9EC7-853EDF4C073D}"/>
              </a:ext>
            </a:extLst>
          </p:cNvPr>
          <p:cNvSpPr/>
          <p:nvPr userDrawn="1"/>
        </p:nvSpPr>
        <p:spPr>
          <a:xfrm rot="5400000">
            <a:off x="2626244" y="2591875"/>
            <a:ext cx="1724061" cy="1866555"/>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6" name="Arrow: Pentagon 10">
            <a:extLst>
              <a:ext uri="{FF2B5EF4-FFF2-40B4-BE49-F238E27FC236}">
                <a16:creationId xmlns:a16="http://schemas.microsoft.com/office/drawing/2014/main" id="{4C51DEF2-9FE1-4129-91FE-594FA8FAC93C}"/>
              </a:ext>
            </a:extLst>
          </p:cNvPr>
          <p:cNvSpPr/>
          <p:nvPr userDrawn="1"/>
        </p:nvSpPr>
        <p:spPr>
          <a:xfrm rot="5400000">
            <a:off x="5159787" y="2914397"/>
            <a:ext cx="1872429" cy="1962964"/>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7" name="Arrow: Pentagon 11">
            <a:extLst>
              <a:ext uri="{FF2B5EF4-FFF2-40B4-BE49-F238E27FC236}">
                <a16:creationId xmlns:a16="http://schemas.microsoft.com/office/drawing/2014/main" id="{50621FE1-B2A6-455A-A2CD-F317EE5BB5D0}"/>
              </a:ext>
            </a:extLst>
          </p:cNvPr>
          <p:cNvSpPr/>
          <p:nvPr userDrawn="1"/>
        </p:nvSpPr>
        <p:spPr>
          <a:xfrm rot="5400000">
            <a:off x="7843994" y="2603625"/>
            <a:ext cx="1724061" cy="1866555"/>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1" name="Picture Placeholder 10">
            <a:extLst>
              <a:ext uri="{FF2B5EF4-FFF2-40B4-BE49-F238E27FC236}">
                <a16:creationId xmlns:a16="http://schemas.microsoft.com/office/drawing/2014/main" id="{F38E2C79-87A9-4D5A-9F23-E54D5D8BF8A0}"/>
              </a:ext>
            </a:extLst>
          </p:cNvPr>
          <p:cNvSpPr>
            <a:spLocks noGrp="1"/>
          </p:cNvSpPr>
          <p:nvPr>
            <p:ph type="pic" sz="quarter" idx="10"/>
          </p:nvPr>
        </p:nvSpPr>
        <p:spPr>
          <a:xfrm>
            <a:off x="2709641" y="2803991"/>
            <a:ext cx="1546812" cy="1402276"/>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
        <p:nvSpPr>
          <p:cNvPr id="14" name="Picture Placeholder 13">
            <a:extLst>
              <a:ext uri="{FF2B5EF4-FFF2-40B4-BE49-F238E27FC236}">
                <a16:creationId xmlns:a16="http://schemas.microsoft.com/office/drawing/2014/main" id="{7AB9B4ED-8A17-4BC4-A4FB-2EE3C9F50D2B}"/>
              </a:ext>
            </a:extLst>
          </p:cNvPr>
          <p:cNvSpPr>
            <a:spLocks noGrp="1"/>
          </p:cNvSpPr>
          <p:nvPr>
            <p:ph type="pic" sz="quarter" idx="11"/>
          </p:nvPr>
        </p:nvSpPr>
        <p:spPr>
          <a:xfrm>
            <a:off x="7932619" y="2822967"/>
            <a:ext cx="1546812" cy="1402276"/>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484DACBC-7F55-4D0F-9DFC-5B2A594DBDF5}"/>
              </a:ext>
            </a:extLst>
          </p:cNvPr>
          <p:cNvSpPr>
            <a:spLocks noGrp="1"/>
          </p:cNvSpPr>
          <p:nvPr>
            <p:ph type="pic" sz="quarter" idx="12"/>
          </p:nvPr>
        </p:nvSpPr>
        <p:spPr>
          <a:xfrm>
            <a:off x="5310069" y="3109438"/>
            <a:ext cx="1546812" cy="1502391"/>
          </a:xfrm>
          <a:custGeom>
            <a:avLst/>
            <a:gdLst>
              <a:gd name="connsiteX0" fmla="*/ 0 w 1160109"/>
              <a:gd name="connsiteY0" fmla="*/ 0 h 1502391"/>
              <a:gd name="connsiteX1" fmla="*/ 1160109 w 1160109"/>
              <a:gd name="connsiteY1" fmla="*/ 0 h 1502391"/>
              <a:gd name="connsiteX2" fmla="*/ 1160109 w 1160109"/>
              <a:gd name="connsiteY2" fmla="*/ 893615 h 1502391"/>
              <a:gd name="connsiteX3" fmla="*/ 587015 w 1160109"/>
              <a:gd name="connsiteY3" fmla="*/ 1502391 h 1502391"/>
              <a:gd name="connsiteX4" fmla="*/ 0 w 1160109"/>
              <a:gd name="connsiteY4" fmla="*/ 893615 h 150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502391">
                <a:moveTo>
                  <a:pt x="0" y="0"/>
                </a:moveTo>
                <a:lnTo>
                  <a:pt x="1160109" y="0"/>
                </a:lnTo>
                <a:lnTo>
                  <a:pt x="1160109" y="893615"/>
                </a:lnTo>
                <a:lnTo>
                  <a:pt x="587015" y="1502391"/>
                </a:lnTo>
                <a:lnTo>
                  <a:pt x="0" y="893615"/>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9891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Effect transition="in" filter="fade">
                                      <p:cBhvr>
                                        <p:cTn id="19" dur="1000"/>
                                        <p:tgtEl>
                                          <p:spTgt spid="17"/>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animBg="1"/>
      <p:bldP spid="14" grpId="0" animBg="1"/>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Arrow: Pentagon 9">
            <a:extLst>
              <a:ext uri="{FF2B5EF4-FFF2-40B4-BE49-F238E27FC236}">
                <a16:creationId xmlns:a16="http://schemas.microsoft.com/office/drawing/2014/main" id="{0111AB72-C2A7-48D4-9EC7-853EDF4C073D}"/>
              </a:ext>
            </a:extLst>
          </p:cNvPr>
          <p:cNvSpPr/>
          <p:nvPr userDrawn="1"/>
        </p:nvSpPr>
        <p:spPr>
          <a:xfrm rot="5400000">
            <a:off x="2741292" y="2275438"/>
            <a:ext cx="2664174" cy="2884368"/>
          </a:xfrm>
          <a:prstGeom prst="homePlate">
            <a:avLst/>
          </a:prstGeom>
          <a:gradFill flip="none" rotWithShape="1">
            <a:gsLst>
              <a:gs pos="0">
                <a:schemeClr val="accent1">
                  <a:lumMod val="75000"/>
                  <a:lumOff val="25000"/>
                </a:schemeClr>
              </a:gs>
              <a:gs pos="50000">
                <a:schemeClr val="accent1">
                  <a:lumMod val="50000"/>
                  <a:lumOff val="50000"/>
                </a:schemeClr>
              </a:gs>
              <a:gs pos="100000">
                <a:schemeClr val="accent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ndParaRPr>
          </a:p>
        </p:txBody>
      </p:sp>
      <p:sp>
        <p:nvSpPr>
          <p:cNvPr id="17" name="Arrow: Pentagon 11">
            <a:extLst>
              <a:ext uri="{FF2B5EF4-FFF2-40B4-BE49-F238E27FC236}">
                <a16:creationId xmlns:a16="http://schemas.microsoft.com/office/drawing/2014/main" id="{50621FE1-B2A6-455A-A2CD-F317EE5BB5D0}"/>
              </a:ext>
            </a:extLst>
          </p:cNvPr>
          <p:cNvSpPr/>
          <p:nvPr userDrawn="1"/>
        </p:nvSpPr>
        <p:spPr>
          <a:xfrm rot="5400000">
            <a:off x="6797417" y="2275438"/>
            <a:ext cx="2664174" cy="2884368"/>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1" name="Picture Placeholder 10">
            <a:extLst>
              <a:ext uri="{FF2B5EF4-FFF2-40B4-BE49-F238E27FC236}">
                <a16:creationId xmlns:a16="http://schemas.microsoft.com/office/drawing/2014/main" id="{F38E2C79-87A9-4D5A-9F23-E54D5D8BF8A0}"/>
              </a:ext>
            </a:extLst>
          </p:cNvPr>
          <p:cNvSpPr>
            <a:spLocks noGrp="1"/>
          </p:cNvSpPr>
          <p:nvPr>
            <p:ph type="pic" sz="quarter" idx="10"/>
          </p:nvPr>
        </p:nvSpPr>
        <p:spPr>
          <a:xfrm>
            <a:off x="2872924" y="2586203"/>
            <a:ext cx="2390273" cy="2166923"/>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
        <p:nvSpPr>
          <p:cNvPr id="14" name="Picture Placeholder 13">
            <a:extLst>
              <a:ext uri="{FF2B5EF4-FFF2-40B4-BE49-F238E27FC236}">
                <a16:creationId xmlns:a16="http://schemas.microsoft.com/office/drawing/2014/main" id="{7AB9B4ED-8A17-4BC4-A4FB-2EE3C9F50D2B}"/>
              </a:ext>
            </a:extLst>
          </p:cNvPr>
          <p:cNvSpPr>
            <a:spLocks noGrp="1"/>
          </p:cNvSpPr>
          <p:nvPr>
            <p:ph type="pic" sz="quarter" idx="11"/>
          </p:nvPr>
        </p:nvSpPr>
        <p:spPr>
          <a:xfrm>
            <a:off x="6934368" y="2593450"/>
            <a:ext cx="2390273" cy="2166923"/>
          </a:xfrm>
          <a:custGeom>
            <a:avLst/>
            <a:gdLst>
              <a:gd name="connsiteX0" fmla="*/ 0 w 1160109"/>
              <a:gd name="connsiteY0" fmla="*/ 0 h 1402276"/>
              <a:gd name="connsiteX1" fmla="*/ 1160109 w 1160109"/>
              <a:gd name="connsiteY1" fmla="*/ 0 h 1402276"/>
              <a:gd name="connsiteX2" fmla="*/ 1160109 w 1160109"/>
              <a:gd name="connsiteY2" fmla="*/ 834068 h 1402276"/>
              <a:gd name="connsiteX3" fmla="*/ 587015 w 1160109"/>
              <a:gd name="connsiteY3" fmla="*/ 1402276 h 1402276"/>
              <a:gd name="connsiteX4" fmla="*/ 0 w 1160109"/>
              <a:gd name="connsiteY4" fmla="*/ 834068 h 140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109" h="1402276">
                <a:moveTo>
                  <a:pt x="0" y="0"/>
                </a:moveTo>
                <a:lnTo>
                  <a:pt x="1160109" y="0"/>
                </a:lnTo>
                <a:lnTo>
                  <a:pt x="1160109" y="834068"/>
                </a:lnTo>
                <a:lnTo>
                  <a:pt x="587015" y="1402276"/>
                </a:lnTo>
                <a:lnTo>
                  <a:pt x="0" y="834068"/>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39618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1"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2415-7215-4491-8AB9-5DD16DC6D063}"/>
              </a:ext>
            </a:extLst>
          </p:cNvPr>
          <p:cNvSpPr>
            <a:spLocks noGrp="1"/>
          </p:cNvSpPr>
          <p:nvPr>
            <p:ph type="title"/>
          </p:nvPr>
        </p:nvSpPr>
        <p:spPr>
          <a:xfrm>
            <a:off x="2092959" y="365125"/>
            <a:ext cx="92608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E5AFC7D-D658-4185-A930-203485EE397D}"/>
              </a:ext>
            </a:extLst>
          </p:cNvPr>
          <p:cNvSpPr>
            <a:spLocks noGrp="1"/>
          </p:cNvSpPr>
          <p:nvPr>
            <p:ph idx="1"/>
          </p:nvPr>
        </p:nvSpPr>
        <p:spPr>
          <a:xfrm>
            <a:off x="2092958" y="1825625"/>
            <a:ext cx="926084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67870990-AA5A-4E60-9A0A-6B218E92B7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6"/>
          <a:stretch/>
        </p:blipFill>
        <p:spPr>
          <a:xfrm>
            <a:off x="9688007" y="5475853"/>
            <a:ext cx="2548066" cy="1582466"/>
          </a:xfrm>
          <a:prstGeom prst="rect">
            <a:avLst/>
          </a:prstGeom>
        </p:spPr>
      </p:pic>
      <p:grpSp>
        <p:nvGrpSpPr>
          <p:cNvPr id="16" name="Group 15">
            <a:extLst>
              <a:ext uri="{FF2B5EF4-FFF2-40B4-BE49-F238E27FC236}">
                <a16:creationId xmlns:a16="http://schemas.microsoft.com/office/drawing/2014/main" id="{BEEB7EEB-4531-4358-B447-49DF15B987FA}"/>
              </a:ext>
            </a:extLst>
          </p:cNvPr>
          <p:cNvGrpSpPr/>
          <p:nvPr userDrawn="1"/>
        </p:nvGrpSpPr>
        <p:grpSpPr>
          <a:xfrm>
            <a:off x="-1467" y="-231591"/>
            <a:ext cx="2010308" cy="7089908"/>
            <a:chOff x="8693" y="-231591"/>
            <a:chExt cx="2010308" cy="7089908"/>
          </a:xfrm>
        </p:grpSpPr>
        <p:grpSp>
          <p:nvGrpSpPr>
            <p:cNvPr id="17" name="Group 16">
              <a:extLst>
                <a:ext uri="{FF2B5EF4-FFF2-40B4-BE49-F238E27FC236}">
                  <a16:creationId xmlns:a16="http://schemas.microsoft.com/office/drawing/2014/main" id="{093489C2-C51D-4F0F-B133-E7F40270160C}"/>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22" name="Rectangle 21">
                <a:extLst>
                  <a:ext uri="{FF2B5EF4-FFF2-40B4-BE49-F238E27FC236}">
                    <a16:creationId xmlns:a16="http://schemas.microsoft.com/office/drawing/2014/main" id="{CA12B154-0DD7-4600-895B-B6F71B7F5CF4}"/>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EEDB653-814E-411F-A25E-E2F5E3AA8D3B}"/>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331E7F83-1AB2-4E58-9262-8EFAB98A4329}"/>
                </a:ext>
              </a:extLst>
            </p:cNvPr>
            <p:cNvGrpSpPr/>
            <p:nvPr userDrawn="1"/>
          </p:nvGrpSpPr>
          <p:grpSpPr>
            <a:xfrm rot="16200000">
              <a:off x="-3287652" y="3296019"/>
              <a:ext cx="6858317" cy="265627"/>
              <a:chOff x="0" y="6466114"/>
              <a:chExt cx="12192001" cy="391886"/>
            </a:xfrm>
          </p:grpSpPr>
          <p:sp>
            <p:nvSpPr>
              <p:cNvPr id="20" name="Rectangle 19">
                <a:extLst>
                  <a:ext uri="{FF2B5EF4-FFF2-40B4-BE49-F238E27FC236}">
                    <a16:creationId xmlns:a16="http://schemas.microsoft.com/office/drawing/2014/main" id="{08411A63-D6EE-4EF3-8652-09AA1A486967}"/>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3648F78-85EF-40D1-A7FA-10B8FCAF8C07}"/>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BF7BA749-74A0-47CA-ABBC-CBA75218F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523" y="-231591"/>
              <a:ext cx="1764478" cy="1704791"/>
            </a:xfrm>
            <a:prstGeom prst="rect">
              <a:avLst/>
            </a:prstGeom>
          </p:spPr>
        </p:pic>
      </p:grpSp>
    </p:spTree>
    <p:extLst>
      <p:ext uri="{BB962C8B-B14F-4D97-AF65-F5344CB8AC3E}">
        <p14:creationId xmlns:p14="http://schemas.microsoft.com/office/powerpoint/2010/main" val="1233760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9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44083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1669504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0471" y="1156447"/>
            <a:ext cx="8933329" cy="114374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914400" y="2411505"/>
            <a:ext cx="10439400" cy="3765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4072518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423251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07" y="365125"/>
            <a:ext cx="9533174" cy="1325563"/>
          </a:xfrm>
        </p:spPr>
        <p:txBody>
          <a:bodyPr/>
          <a:lstStyle/>
          <a:p>
            <a:r>
              <a:rPr lang="en-US"/>
              <a:t>Click to edit Master title style</a:t>
            </a:r>
          </a:p>
        </p:txBody>
      </p:sp>
      <p:sp>
        <p:nvSpPr>
          <p:cNvPr id="3" name="Content Placeholder 2"/>
          <p:cNvSpPr>
            <a:spLocks noGrp="1"/>
          </p:cNvSpPr>
          <p:nvPr>
            <p:ph sz="half" idx="1"/>
          </p:nvPr>
        </p:nvSpPr>
        <p:spPr>
          <a:xfrm>
            <a:off x="1470212" y="1825625"/>
            <a:ext cx="480508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7671" y="1825625"/>
            <a:ext cx="48140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535580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2965" y="365125"/>
            <a:ext cx="9822423" cy="1285417"/>
          </a:xfrm>
        </p:spPr>
        <p:txBody>
          <a:bodyPr/>
          <a:lstStyle/>
          <a:p>
            <a:r>
              <a:rPr lang="en-US"/>
              <a:t>Click to edit Master title style</a:t>
            </a:r>
          </a:p>
        </p:txBody>
      </p:sp>
      <p:sp>
        <p:nvSpPr>
          <p:cNvPr id="3" name="Text Placeholder 2"/>
          <p:cNvSpPr>
            <a:spLocks noGrp="1"/>
          </p:cNvSpPr>
          <p:nvPr>
            <p:ph type="body" idx="1"/>
          </p:nvPr>
        </p:nvSpPr>
        <p:spPr>
          <a:xfrm>
            <a:off x="1532965" y="1681163"/>
            <a:ext cx="4464610" cy="7989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2965" y="2505075"/>
            <a:ext cx="4464610" cy="3572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68790" y="1681163"/>
            <a:ext cx="4486597" cy="7989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68790" y="2505075"/>
            <a:ext cx="4486597" cy="3572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98C4F3-6D9B-1242-A03D-61854BB3A645}"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438413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403290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98C4F3-6D9B-1242-A03D-61854BB3A645}"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60"/>
            <a:ext cx="12192000" cy="6876360"/>
          </a:xfrm>
          <a:prstGeom prst="rect">
            <a:avLst/>
          </a:prstGeom>
        </p:spPr>
      </p:pic>
    </p:spTree>
    <p:extLst>
      <p:ext uri="{BB962C8B-B14F-4D97-AF65-F5344CB8AC3E}">
        <p14:creationId xmlns:p14="http://schemas.microsoft.com/office/powerpoint/2010/main" val="52393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9389" y="519953"/>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56728" y="1147482"/>
            <a:ext cx="5698659" cy="4713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9389" y="212015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128563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2415-7215-4491-8AB9-5DD16DC6D063}"/>
              </a:ext>
            </a:extLst>
          </p:cNvPr>
          <p:cNvSpPr>
            <a:spLocks noGrp="1"/>
          </p:cNvSpPr>
          <p:nvPr>
            <p:ph type="title"/>
          </p:nvPr>
        </p:nvSpPr>
        <p:spPr>
          <a:xfrm>
            <a:off x="2092959" y="365125"/>
            <a:ext cx="92608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E5AFC7D-D658-4185-A930-203485EE397D}"/>
              </a:ext>
            </a:extLst>
          </p:cNvPr>
          <p:cNvSpPr>
            <a:spLocks noGrp="1"/>
          </p:cNvSpPr>
          <p:nvPr>
            <p:ph idx="1"/>
          </p:nvPr>
        </p:nvSpPr>
        <p:spPr>
          <a:xfrm>
            <a:off x="2092958" y="1825625"/>
            <a:ext cx="926084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a:extLst>
              <a:ext uri="{FF2B5EF4-FFF2-40B4-BE49-F238E27FC236}">
                <a16:creationId xmlns:a16="http://schemas.microsoft.com/office/drawing/2014/main" id="{BEEB7EEB-4531-4358-B447-49DF15B987FA}"/>
              </a:ext>
            </a:extLst>
          </p:cNvPr>
          <p:cNvGrpSpPr/>
          <p:nvPr userDrawn="1"/>
        </p:nvGrpSpPr>
        <p:grpSpPr>
          <a:xfrm>
            <a:off x="-1467" y="-231591"/>
            <a:ext cx="2010308" cy="7089908"/>
            <a:chOff x="8693" y="-231591"/>
            <a:chExt cx="2010308" cy="7089908"/>
          </a:xfrm>
        </p:grpSpPr>
        <p:grpSp>
          <p:nvGrpSpPr>
            <p:cNvPr id="17" name="Group 16">
              <a:extLst>
                <a:ext uri="{FF2B5EF4-FFF2-40B4-BE49-F238E27FC236}">
                  <a16:creationId xmlns:a16="http://schemas.microsoft.com/office/drawing/2014/main" id="{093489C2-C51D-4F0F-B133-E7F40270160C}"/>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22" name="Rectangle 21">
                <a:extLst>
                  <a:ext uri="{FF2B5EF4-FFF2-40B4-BE49-F238E27FC236}">
                    <a16:creationId xmlns:a16="http://schemas.microsoft.com/office/drawing/2014/main" id="{CA12B154-0DD7-4600-895B-B6F71B7F5CF4}"/>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EEDB653-814E-411F-A25E-E2F5E3AA8D3B}"/>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331E7F83-1AB2-4E58-9262-8EFAB98A4329}"/>
                </a:ext>
              </a:extLst>
            </p:cNvPr>
            <p:cNvGrpSpPr/>
            <p:nvPr userDrawn="1"/>
          </p:nvGrpSpPr>
          <p:grpSpPr>
            <a:xfrm rot="16200000">
              <a:off x="-3287652" y="3296019"/>
              <a:ext cx="6858317" cy="265627"/>
              <a:chOff x="0" y="6466114"/>
              <a:chExt cx="12192001" cy="391886"/>
            </a:xfrm>
          </p:grpSpPr>
          <p:sp>
            <p:nvSpPr>
              <p:cNvPr id="20" name="Rectangle 19">
                <a:extLst>
                  <a:ext uri="{FF2B5EF4-FFF2-40B4-BE49-F238E27FC236}">
                    <a16:creationId xmlns:a16="http://schemas.microsoft.com/office/drawing/2014/main" id="{08411A63-D6EE-4EF3-8652-09AA1A486967}"/>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3648F78-85EF-40D1-A7FA-10B8FCAF8C07}"/>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BF7BA749-74A0-47CA-ABBC-CBA75218F4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23" y="-231591"/>
              <a:ext cx="1764478" cy="1704791"/>
            </a:xfrm>
            <a:prstGeom prst="rect">
              <a:avLst/>
            </a:prstGeom>
          </p:spPr>
        </p:pic>
      </p:grpSp>
    </p:spTree>
    <p:extLst>
      <p:ext uri="{BB962C8B-B14F-4D97-AF65-F5344CB8AC3E}">
        <p14:creationId xmlns:p14="http://schemas.microsoft.com/office/powerpoint/2010/main" val="3494371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0046" y="449262"/>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898776" y="1030941"/>
            <a:ext cx="5456612" cy="48301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0046"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6360"/>
          </a:xfrm>
          <a:prstGeom prst="rect">
            <a:avLst/>
          </a:prstGeom>
        </p:spPr>
      </p:pic>
    </p:spTree>
    <p:extLst>
      <p:ext uri="{BB962C8B-B14F-4D97-AF65-F5344CB8AC3E}">
        <p14:creationId xmlns:p14="http://schemas.microsoft.com/office/powerpoint/2010/main" val="1073677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99177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381131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6BE998-B0A9-4E59-8DE5-FB7D50BD7E7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8796B-7592-412F-B433-3700897BFA3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9005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35859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34624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4804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84875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5261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81382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896D-C340-4272-BEDB-7E62204E7752}"/>
              </a:ext>
            </a:extLst>
          </p:cNvPr>
          <p:cNvSpPr>
            <a:spLocks noGrp="1"/>
          </p:cNvSpPr>
          <p:nvPr>
            <p:ph type="title"/>
          </p:nvPr>
        </p:nvSpPr>
        <p:spPr>
          <a:xfrm>
            <a:off x="1024890" y="3438514"/>
            <a:ext cx="10515600" cy="1262431"/>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A70660-D05F-4E14-9BF2-71B2994F8D85}"/>
              </a:ext>
            </a:extLst>
          </p:cNvPr>
          <p:cNvSpPr>
            <a:spLocks noGrp="1"/>
          </p:cNvSpPr>
          <p:nvPr>
            <p:ph type="body" idx="1"/>
          </p:nvPr>
        </p:nvSpPr>
        <p:spPr>
          <a:xfrm>
            <a:off x="1024890" y="4727934"/>
            <a:ext cx="10515600" cy="8740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a:extLst>
              <a:ext uri="{FF2B5EF4-FFF2-40B4-BE49-F238E27FC236}">
                <a16:creationId xmlns:a16="http://schemas.microsoft.com/office/drawing/2014/main" id="{0301FDDD-1043-4AB6-B837-3BF19F0B71AB}"/>
              </a:ext>
            </a:extLst>
          </p:cNvPr>
          <p:cNvGrpSpPr/>
          <p:nvPr userDrawn="1"/>
        </p:nvGrpSpPr>
        <p:grpSpPr>
          <a:xfrm>
            <a:off x="2223" y="6438249"/>
            <a:ext cx="12191999" cy="429911"/>
            <a:chOff x="0" y="6457890"/>
            <a:chExt cx="12192001" cy="406847"/>
          </a:xfrm>
        </p:grpSpPr>
        <p:sp>
          <p:nvSpPr>
            <p:cNvPr id="8" name="Rectangle 7">
              <a:extLst>
                <a:ext uri="{FF2B5EF4-FFF2-40B4-BE49-F238E27FC236}">
                  <a16:creationId xmlns:a16="http://schemas.microsoft.com/office/drawing/2014/main" id="{846938FA-87A6-4CA9-A493-0B30A6CE8657}"/>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C0050E7-3564-423D-95EB-9DEDAE39326A}"/>
                </a:ext>
              </a:extLst>
            </p:cNvPr>
            <p:cNvSpPr txBox="1"/>
            <p:nvPr/>
          </p:nvSpPr>
          <p:spPr>
            <a:xfrm>
              <a:off x="0" y="6457890"/>
              <a:ext cx="12192001" cy="4068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rPr>
                <a:t>www.vsu.edu</a:t>
              </a:r>
            </a:p>
          </p:txBody>
        </p:sp>
      </p:grpSp>
      <p:grpSp>
        <p:nvGrpSpPr>
          <p:cNvPr id="10" name="Group 9">
            <a:extLst>
              <a:ext uri="{FF2B5EF4-FFF2-40B4-BE49-F238E27FC236}">
                <a16:creationId xmlns:a16="http://schemas.microsoft.com/office/drawing/2014/main" id="{49712878-0283-4AD7-9A90-0DB6F29CB00E}"/>
              </a:ext>
            </a:extLst>
          </p:cNvPr>
          <p:cNvGrpSpPr/>
          <p:nvPr userDrawn="1"/>
        </p:nvGrpSpPr>
        <p:grpSpPr>
          <a:xfrm>
            <a:off x="4405197" y="-1320151"/>
            <a:ext cx="7158851" cy="5793796"/>
            <a:chOff x="3805757" y="-779775"/>
            <a:chExt cx="7158851" cy="5793796"/>
          </a:xfrm>
        </p:grpSpPr>
        <p:sp>
          <p:nvSpPr>
            <p:cNvPr id="11" name="Rectangle 10">
              <a:extLst>
                <a:ext uri="{FF2B5EF4-FFF2-40B4-BE49-F238E27FC236}">
                  <a16:creationId xmlns:a16="http://schemas.microsoft.com/office/drawing/2014/main" id="{A9968FD2-1B75-4800-BE36-FBAF0E7D310F}"/>
                </a:ext>
              </a:extLst>
            </p:cNvPr>
            <p:cNvSpPr/>
            <p:nvPr/>
          </p:nvSpPr>
          <p:spPr>
            <a:xfrm rot="8096108">
              <a:off x="7670048" y="1719460"/>
              <a:ext cx="5793796" cy="795325"/>
            </a:xfrm>
            <a:custGeom>
              <a:avLst/>
              <a:gdLst/>
              <a:ahLst/>
              <a:cxnLst/>
              <a:rect l="l" t="t" r="r" b="b"/>
              <a:pathLst>
                <a:path w="5559491" h="893101">
                  <a:moveTo>
                    <a:pt x="5559491" y="717602"/>
                  </a:moveTo>
                  <a:lnTo>
                    <a:pt x="5555443" y="782"/>
                  </a:lnTo>
                  <a:cubicBezTo>
                    <a:pt x="5533540" y="560"/>
                    <a:pt x="5511636" y="338"/>
                    <a:pt x="5489732" y="115"/>
                  </a:cubicBezTo>
                  <a:lnTo>
                    <a:pt x="5559491" y="0"/>
                  </a:lnTo>
                  <a:close/>
                  <a:moveTo>
                    <a:pt x="0" y="893101"/>
                  </a:moveTo>
                  <a:lnTo>
                    <a:pt x="893535" y="7704"/>
                  </a:lnTo>
                  <a:lnTo>
                    <a:pt x="4300838" y="2078"/>
                  </a:lnTo>
                  <a:cubicBezTo>
                    <a:pt x="4422645" y="24008"/>
                    <a:pt x="4524692" y="105382"/>
                    <a:pt x="4601249" y="434951"/>
                  </a:cubicBezTo>
                  <a:lnTo>
                    <a:pt x="4608127" y="887553"/>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3455" tIns="51728" rIns="103455" bIns="517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5">
              <a:extLst>
                <a:ext uri="{FF2B5EF4-FFF2-40B4-BE49-F238E27FC236}">
                  <a16:creationId xmlns:a16="http://schemas.microsoft.com/office/drawing/2014/main" id="{9A4BFE30-D897-4CB6-891A-9190EA555CDB}"/>
                </a:ext>
              </a:extLst>
            </p:cNvPr>
            <p:cNvSpPr/>
            <p:nvPr/>
          </p:nvSpPr>
          <p:spPr>
            <a:xfrm rot="2676696">
              <a:off x="3805757" y="836709"/>
              <a:ext cx="6493249" cy="1570192"/>
            </a:xfrm>
            <a:custGeom>
              <a:avLst/>
              <a:gdLst>
                <a:gd name="connsiteX0" fmla="*/ 0 w 7073766"/>
                <a:gd name="connsiteY0" fmla="*/ 0 h 886408"/>
                <a:gd name="connsiteX1" fmla="*/ 7073766 w 7073766"/>
                <a:gd name="connsiteY1" fmla="*/ 0 h 886408"/>
                <a:gd name="connsiteX2" fmla="*/ 7073766 w 7073766"/>
                <a:gd name="connsiteY2" fmla="*/ 886408 h 886408"/>
                <a:gd name="connsiteX3" fmla="*/ 0 w 7073766"/>
                <a:gd name="connsiteY3" fmla="*/ 886408 h 886408"/>
                <a:gd name="connsiteX4" fmla="*/ 0 w 7073766"/>
                <a:gd name="connsiteY4" fmla="*/ 0 h 886408"/>
                <a:gd name="connsiteX0" fmla="*/ 0 w 7073766"/>
                <a:gd name="connsiteY0" fmla="*/ 0 h 886408"/>
                <a:gd name="connsiteX1" fmla="*/ 7073766 w 7073766"/>
                <a:gd name="connsiteY1" fmla="*/ 0 h 886408"/>
                <a:gd name="connsiteX2" fmla="*/ 7065881 w 7073766"/>
                <a:gd name="connsiteY2" fmla="*/ 525158 h 886408"/>
                <a:gd name="connsiteX3" fmla="*/ 7073766 w 7073766"/>
                <a:gd name="connsiteY3" fmla="*/ 886408 h 886408"/>
                <a:gd name="connsiteX4" fmla="*/ 0 w 7073766"/>
                <a:gd name="connsiteY4" fmla="*/ 886408 h 886408"/>
                <a:gd name="connsiteX5" fmla="*/ 0 w 7073766"/>
                <a:gd name="connsiteY5" fmla="*/ 0 h 886408"/>
                <a:gd name="connsiteX0" fmla="*/ 0 w 7095482"/>
                <a:gd name="connsiteY0" fmla="*/ 283562 h 1169970"/>
                <a:gd name="connsiteX1" fmla="*/ 7095482 w 7095482"/>
                <a:gd name="connsiteY1" fmla="*/ 0 h 1169970"/>
                <a:gd name="connsiteX2" fmla="*/ 7065881 w 7095482"/>
                <a:gd name="connsiteY2" fmla="*/ 808720 h 1169970"/>
                <a:gd name="connsiteX3" fmla="*/ 7073766 w 7095482"/>
                <a:gd name="connsiteY3" fmla="*/ 1169970 h 1169970"/>
                <a:gd name="connsiteX4" fmla="*/ 0 w 7095482"/>
                <a:gd name="connsiteY4" fmla="*/ 1169970 h 1169970"/>
                <a:gd name="connsiteX5" fmla="*/ 0 w 7095482"/>
                <a:gd name="connsiteY5" fmla="*/ 283562 h 1169970"/>
                <a:gd name="connsiteX0" fmla="*/ 0 w 7095482"/>
                <a:gd name="connsiteY0" fmla="*/ 283562 h 1169970"/>
                <a:gd name="connsiteX1" fmla="*/ 6642271 w 7095482"/>
                <a:gd name="connsiteY1" fmla="*/ 33895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095482"/>
                <a:gd name="connsiteY0" fmla="*/ 283562 h 1169970"/>
                <a:gd name="connsiteX1" fmla="*/ 6693352 w 7095482"/>
                <a:gd name="connsiteY1" fmla="*/ 284961 h 1169970"/>
                <a:gd name="connsiteX2" fmla="*/ 7095482 w 7095482"/>
                <a:gd name="connsiteY2" fmla="*/ 0 h 1169970"/>
                <a:gd name="connsiteX3" fmla="*/ 7065881 w 7095482"/>
                <a:gd name="connsiteY3" fmla="*/ 808720 h 1169970"/>
                <a:gd name="connsiteX4" fmla="*/ 7073766 w 7095482"/>
                <a:gd name="connsiteY4" fmla="*/ 1169970 h 1169970"/>
                <a:gd name="connsiteX5" fmla="*/ 0 w 7095482"/>
                <a:gd name="connsiteY5" fmla="*/ 1169970 h 1169970"/>
                <a:gd name="connsiteX6" fmla="*/ 0 w 7095482"/>
                <a:gd name="connsiteY6" fmla="*/ 283562 h 1169970"/>
                <a:gd name="connsiteX0" fmla="*/ 0 w 7102255"/>
                <a:gd name="connsiteY0" fmla="*/ 620284 h 1506692"/>
                <a:gd name="connsiteX1" fmla="*/ 6693352 w 7102255"/>
                <a:gd name="connsiteY1" fmla="*/ 621683 h 1506692"/>
                <a:gd name="connsiteX2" fmla="*/ 7102255 w 7102255"/>
                <a:gd name="connsiteY2" fmla="*/ 0 h 1506692"/>
                <a:gd name="connsiteX3" fmla="*/ 7065881 w 7102255"/>
                <a:gd name="connsiteY3" fmla="*/ 1145442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93352 w 7102255"/>
                <a:gd name="connsiteY1" fmla="*/ 621683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57370 w 7102255"/>
                <a:gd name="connsiteY1" fmla="*/ 630419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022 w 7102255"/>
                <a:gd name="connsiteY1" fmla="*/ 60357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71204 w 7102255"/>
                <a:gd name="connsiteY1" fmla="*/ 576630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0 w 7102255"/>
                <a:gd name="connsiteY0" fmla="*/ 620284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0 w 7102255"/>
                <a:gd name="connsiteY6" fmla="*/ 620284 h 1506692"/>
                <a:gd name="connsiteX0" fmla="*/ 883710 w 7102255"/>
                <a:gd name="connsiteY0" fmla="*/ 615498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883710 w 7102255"/>
                <a:gd name="connsiteY6" fmla="*/ 615498 h 1506692"/>
                <a:gd name="connsiteX0" fmla="*/ 905335 w 7102255"/>
                <a:gd name="connsiteY0" fmla="*/ 604868 h 1506692"/>
                <a:gd name="connsiteX1" fmla="*/ 6644993 w 7102255"/>
                <a:gd name="connsiteY1" fmla="*/ 550061 h 1506692"/>
                <a:gd name="connsiteX2" fmla="*/ 7102255 w 7102255"/>
                <a:gd name="connsiteY2" fmla="*/ 0 h 1506692"/>
                <a:gd name="connsiteX3" fmla="*/ 7079260 w 7102255"/>
                <a:gd name="connsiteY3" fmla="*/ 1159003 h 1506692"/>
                <a:gd name="connsiteX4" fmla="*/ 7073766 w 7102255"/>
                <a:gd name="connsiteY4" fmla="*/ 1506692 h 1506692"/>
                <a:gd name="connsiteX5" fmla="*/ 0 w 7102255"/>
                <a:gd name="connsiteY5" fmla="*/ 1506692 h 1506692"/>
                <a:gd name="connsiteX6" fmla="*/ 905335 w 7102255"/>
                <a:gd name="connsiteY6" fmla="*/ 604868 h 15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255" h="1506692">
                  <a:moveTo>
                    <a:pt x="905335" y="604868"/>
                  </a:moveTo>
                  <a:lnTo>
                    <a:pt x="6644993" y="550061"/>
                  </a:lnTo>
                  <a:cubicBezTo>
                    <a:pt x="7183291" y="428217"/>
                    <a:pt x="7061559" y="234818"/>
                    <a:pt x="7102255" y="0"/>
                  </a:cubicBezTo>
                  <a:lnTo>
                    <a:pt x="7079260" y="1159003"/>
                  </a:lnTo>
                  <a:cubicBezTo>
                    <a:pt x="7077429" y="1274899"/>
                    <a:pt x="7075597" y="1390796"/>
                    <a:pt x="7073766" y="1506692"/>
                  </a:cubicBezTo>
                  <a:lnTo>
                    <a:pt x="0" y="1506692"/>
                  </a:lnTo>
                  <a:lnTo>
                    <a:pt x="905335" y="6048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455" tIns="51728" rIns="103455" bIns="517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FD85F27-3993-4DED-B091-60D8AE5393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155" y="200848"/>
              <a:ext cx="2800822" cy="2683865"/>
            </a:xfrm>
            <a:prstGeom prst="rect">
              <a:avLst/>
            </a:prstGeom>
          </p:spPr>
        </p:pic>
      </p:grpSp>
      <p:pic>
        <p:nvPicPr>
          <p:cNvPr id="14" name="Picture 13">
            <a:extLst>
              <a:ext uri="{FF2B5EF4-FFF2-40B4-BE49-F238E27FC236}">
                <a16:creationId xmlns:a16="http://schemas.microsoft.com/office/drawing/2014/main" id="{EB6D06AD-118D-41A5-AFB3-04BBF1DD09E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0756"/>
          <a:stretch/>
        </p:blipFill>
        <p:spPr>
          <a:xfrm>
            <a:off x="9790825" y="5163345"/>
            <a:ext cx="2398952" cy="1489859"/>
          </a:xfrm>
          <a:prstGeom prst="rect">
            <a:avLst/>
          </a:prstGeom>
        </p:spPr>
      </p:pic>
    </p:spTree>
    <p:extLst>
      <p:ext uri="{BB962C8B-B14F-4D97-AF65-F5344CB8AC3E}">
        <p14:creationId xmlns:p14="http://schemas.microsoft.com/office/powerpoint/2010/main" val="235777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8510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28186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0949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13373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856089-101F-4847-BFA2-75E0A73C73FF}"/>
              </a:ext>
            </a:extLst>
          </p:cNvPr>
          <p:cNvSpPr>
            <a:spLocks noGrp="1"/>
          </p:cNvSpPr>
          <p:nvPr>
            <p:ph type="pic" sz="quarter" idx="10"/>
          </p:nvPr>
        </p:nvSpPr>
        <p:spPr>
          <a:xfrm>
            <a:off x="3876418" y="0"/>
            <a:ext cx="8315583" cy="3295004"/>
          </a:xfrm>
          <a:custGeom>
            <a:avLst/>
            <a:gdLst>
              <a:gd name="connsiteX0" fmla="*/ 0 w 6236687"/>
              <a:gd name="connsiteY0" fmla="*/ 0 h 3295004"/>
              <a:gd name="connsiteX1" fmla="*/ 3392188 w 6236687"/>
              <a:gd name="connsiteY1" fmla="*/ 738 h 3295004"/>
              <a:gd name="connsiteX2" fmla="*/ 6236687 w 6236687"/>
              <a:gd name="connsiteY2" fmla="*/ 11049 h 3295004"/>
              <a:gd name="connsiteX3" fmla="*/ 6229107 w 6236687"/>
              <a:gd name="connsiteY3" fmla="*/ 508235 h 3295004"/>
              <a:gd name="connsiteX4" fmla="*/ 3348373 w 6236687"/>
              <a:gd name="connsiteY4" fmla="*/ 3295004 h 329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687" h="3295004">
                <a:moveTo>
                  <a:pt x="0" y="0"/>
                </a:moveTo>
                <a:lnTo>
                  <a:pt x="3392188" y="738"/>
                </a:lnTo>
                <a:lnTo>
                  <a:pt x="6236687" y="11049"/>
                </a:lnTo>
                <a:lnTo>
                  <a:pt x="6229107" y="508235"/>
                </a:lnTo>
                <a:lnTo>
                  <a:pt x="3348373" y="3295004"/>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80190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1" nodeType="withEffect">
                                  <p:stCondLst>
                                    <p:cond delay="1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56418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972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9236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8219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9945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E7B0-16C5-4F83-849F-FD686D73B09B}"/>
              </a:ext>
            </a:extLst>
          </p:cNvPr>
          <p:cNvSpPr>
            <a:spLocks noGrp="1"/>
          </p:cNvSpPr>
          <p:nvPr>
            <p:ph type="title"/>
          </p:nvPr>
        </p:nvSpPr>
        <p:spPr>
          <a:xfrm>
            <a:off x="2149910" y="365125"/>
            <a:ext cx="920389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C8EB5DF-54EB-4BAC-A60D-F0794B878B4D}"/>
              </a:ext>
            </a:extLst>
          </p:cNvPr>
          <p:cNvSpPr>
            <a:spLocks noGrp="1"/>
          </p:cNvSpPr>
          <p:nvPr>
            <p:ph sz="half" idx="1"/>
          </p:nvPr>
        </p:nvSpPr>
        <p:spPr>
          <a:xfrm>
            <a:off x="2149911" y="1800225"/>
            <a:ext cx="457656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60C02-1276-4813-844B-D76A2E52AA8E}"/>
              </a:ext>
            </a:extLst>
          </p:cNvPr>
          <p:cNvSpPr>
            <a:spLocks noGrp="1"/>
          </p:cNvSpPr>
          <p:nvPr>
            <p:ph sz="half" idx="2"/>
          </p:nvPr>
        </p:nvSpPr>
        <p:spPr>
          <a:xfrm>
            <a:off x="6954832" y="1784985"/>
            <a:ext cx="439388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D75A3375-49DC-492E-B813-B64A5E22F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6"/>
          <a:stretch/>
        </p:blipFill>
        <p:spPr>
          <a:xfrm>
            <a:off x="9688007" y="5475853"/>
            <a:ext cx="2548066" cy="1582466"/>
          </a:xfrm>
          <a:prstGeom prst="rect">
            <a:avLst/>
          </a:prstGeom>
        </p:spPr>
      </p:pic>
      <p:grpSp>
        <p:nvGrpSpPr>
          <p:cNvPr id="22" name="Group 21">
            <a:extLst>
              <a:ext uri="{FF2B5EF4-FFF2-40B4-BE49-F238E27FC236}">
                <a16:creationId xmlns:a16="http://schemas.microsoft.com/office/drawing/2014/main" id="{EA25CFC9-5649-4E3F-A7CD-2E9139FDAEAD}"/>
              </a:ext>
            </a:extLst>
          </p:cNvPr>
          <p:cNvGrpSpPr/>
          <p:nvPr userDrawn="1"/>
        </p:nvGrpSpPr>
        <p:grpSpPr>
          <a:xfrm>
            <a:off x="-1467" y="-231591"/>
            <a:ext cx="2062886" cy="7089908"/>
            <a:chOff x="8693" y="-231591"/>
            <a:chExt cx="2062886" cy="7089908"/>
          </a:xfrm>
        </p:grpSpPr>
        <p:grpSp>
          <p:nvGrpSpPr>
            <p:cNvPr id="19" name="Group 18">
              <a:extLst>
                <a:ext uri="{FF2B5EF4-FFF2-40B4-BE49-F238E27FC236}">
                  <a16:creationId xmlns:a16="http://schemas.microsoft.com/office/drawing/2014/main" id="{76499238-72EA-4394-B3A5-B6E039A17E27}"/>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20" name="Rectangle 19">
                <a:extLst>
                  <a:ext uri="{FF2B5EF4-FFF2-40B4-BE49-F238E27FC236}">
                    <a16:creationId xmlns:a16="http://schemas.microsoft.com/office/drawing/2014/main" id="{FF70AEE8-0AA5-486D-B0AE-CFE8BC1EA0A7}"/>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419DCC4-C203-4A2C-B5DD-6E620810C48C}"/>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B8D2AB40-9F9A-4E0B-8865-8C0B44258EBE}"/>
                </a:ext>
              </a:extLst>
            </p:cNvPr>
            <p:cNvGrpSpPr/>
            <p:nvPr userDrawn="1"/>
          </p:nvGrpSpPr>
          <p:grpSpPr>
            <a:xfrm rot="16200000">
              <a:off x="-3287652" y="3296019"/>
              <a:ext cx="6858317" cy="265627"/>
              <a:chOff x="0" y="6466114"/>
              <a:chExt cx="12192001" cy="391886"/>
            </a:xfrm>
          </p:grpSpPr>
          <p:sp>
            <p:nvSpPr>
              <p:cNvPr id="17" name="Rectangle 16">
                <a:extLst>
                  <a:ext uri="{FF2B5EF4-FFF2-40B4-BE49-F238E27FC236}">
                    <a16:creationId xmlns:a16="http://schemas.microsoft.com/office/drawing/2014/main" id="{2F98D450-8F14-461B-8692-55E2E42D9E09}"/>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287B2D-3DB7-4B58-8C7D-DC0574C6A6DB}"/>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5" name="Picture 14">
              <a:extLst>
                <a:ext uri="{FF2B5EF4-FFF2-40B4-BE49-F238E27FC236}">
                  <a16:creationId xmlns:a16="http://schemas.microsoft.com/office/drawing/2014/main" id="{770B284E-74DC-4ABB-ABF5-5D90E15706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522" y="-231591"/>
              <a:ext cx="1817057" cy="1755591"/>
            </a:xfrm>
            <a:prstGeom prst="rect">
              <a:avLst/>
            </a:prstGeom>
          </p:spPr>
        </p:pic>
      </p:grpSp>
    </p:spTree>
    <p:extLst>
      <p:ext uri="{BB962C8B-B14F-4D97-AF65-F5344CB8AC3E}">
        <p14:creationId xmlns:p14="http://schemas.microsoft.com/office/powerpoint/2010/main" val="1899172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97E8A-6DEA-4B10-8B15-F45E4881D752}"/>
              </a:ext>
            </a:extLst>
          </p:cNvPr>
          <p:cNvSpPr>
            <a:spLocks noGrp="1"/>
          </p:cNvSpPr>
          <p:nvPr>
            <p:ph type="dt" sz="half" idx="10"/>
          </p:nvPr>
        </p:nvSpPr>
        <p:spPr/>
        <p:txBody>
          <a:bodyPr/>
          <a:lstStyle/>
          <a:p>
            <a:fld id="{1E6BE998-B0A9-4E59-8DE5-FB7D50BD7E7E}" type="datetimeFigureOut">
              <a:rPr lang="en-GB" smtClean="0">
                <a:solidFill>
                  <a:prstClr val="black">
                    <a:tint val="75000"/>
                  </a:prstClr>
                </a:solidFill>
              </a:rPr>
              <a:pPr/>
              <a:t>05/09/2024</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85A6AA7-2A5F-4325-B809-6845FE3B67F7}"/>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586FDF4C-78C9-44D7-892A-DAA26BF00E17}"/>
              </a:ext>
            </a:extLst>
          </p:cNvPr>
          <p:cNvSpPr>
            <a:spLocks noGrp="1"/>
          </p:cNvSpPr>
          <p:nvPr>
            <p:ph type="sldNum" sz="quarter" idx="12"/>
          </p:nvPr>
        </p:nvSpPr>
        <p:spPr/>
        <p:txBody>
          <a:bodyPr/>
          <a:lstStyle/>
          <a:p>
            <a:fld id="{6A08796B-7592-412F-B433-3700897BFA34}" type="slidenum">
              <a:rPr lang="en-GB" smtClean="0">
                <a:solidFill>
                  <a:prstClr val="black">
                    <a:tint val="75000"/>
                  </a:prstClr>
                </a:solidFill>
              </a:rPr>
              <a:pPr/>
              <a:t>‹#›</a:t>
            </a:fld>
            <a:endParaRPr lang="en-GB" dirty="0">
              <a:solidFill>
                <a:prstClr val="black">
                  <a:tint val="75000"/>
                </a:prstClr>
              </a:solidFill>
            </a:endParaRPr>
          </a:p>
        </p:txBody>
      </p:sp>
      <p:sp>
        <p:nvSpPr>
          <p:cNvPr id="5" name="Freeform: Shape 8">
            <a:extLst>
              <a:ext uri="{FF2B5EF4-FFF2-40B4-BE49-F238E27FC236}">
                <a16:creationId xmlns:a16="http://schemas.microsoft.com/office/drawing/2014/main" id="{8E9D6CE0-B2E5-4228-8882-6F22F77F5256}"/>
              </a:ext>
            </a:extLst>
          </p:cNvPr>
          <p:cNvSpPr>
            <a:spLocks noGrp="1"/>
          </p:cNvSpPr>
          <p:nvPr>
            <p:ph type="pic" sz="quarter" idx="13"/>
          </p:nvPr>
        </p:nvSpPr>
        <p:spPr>
          <a:xfrm>
            <a:off x="5464366" y="0"/>
            <a:ext cx="6727633" cy="6902068"/>
          </a:xfrm>
          <a:custGeom>
            <a:avLst/>
            <a:gdLst>
              <a:gd name="connsiteX0" fmla="*/ 0 w 5752336"/>
              <a:gd name="connsiteY0" fmla="*/ 0 h 6858000"/>
              <a:gd name="connsiteX1" fmla="*/ 5752336 w 5752336"/>
              <a:gd name="connsiteY1" fmla="*/ 0 h 6858000"/>
              <a:gd name="connsiteX2" fmla="*/ 5752336 w 5752336"/>
              <a:gd name="connsiteY2" fmla="*/ 6858000 h 6858000"/>
              <a:gd name="connsiteX3" fmla="*/ 0 w 5752336"/>
              <a:gd name="connsiteY3" fmla="*/ 6858000 h 6858000"/>
              <a:gd name="connsiteX4" fmla="*/ 3775752 w 5752336"/>
              <a:gd name="connsiteY4" fmla="*/ 3371273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50759 w 7527343"/>
              <a:gd name="connsiteY4" fmla="*/ 3371273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858000"/>
              <a:gd name="connsiteX1" fmla="*/ 7527343 w 7527343"/>
              <a:gd name="connsiteY1" fmla="*/ 0 h 6858000"/>
              <a:gd name="connsiteX2" fmla="*/ 7527343 w 7527343"/>
              <a:gd name="connsiteY2" fmla="*/ 6858000 h 6858000"/>
              <a:gd name="connsiteX3" fmla="*/ 1775007 w 7527343"/>
              <a:gd name="connsiteY3" fmla="*/ 6858000 h 6858000"/>
              <a:gd name="connsiteX4" fmla="*/ 5534323 w 7527343"/>
              <a:gd name="connsiteY4" fmla="*/ 3470425 h 6858000"/>
              <a:gd name="connsiteX5" fmla="*/ 0 w 7527343"/>
              <a:gd name="connsiteY5" fmla="*/ 0 h 6858000"/>
              <a:gd name="connsiteX0" fmla="*/ 0 w 7527343"/>
              <a:gd name="connsiteY0" fmla="*/ 0 h 6924102"/>
              <a:gd name="connsiteX1" fmla="*/ 7527343 w 7527343"/>
              <a:gd name="connsiteY1" fmla="*/ 0 h 6924102"/>
              <a:gd name="connsiteX2" fmla="*/ 7527343 w 7527343"/>
              <a:gd name="connsiteY2" fmla="*/ 6858000 h 6924102"/>
              <a:gd name="connsiteX3" fmla="*/ 739588 w 7527343"/>
              <a:gd name="connsiteY3" fmla="*/ 6924102 h 6924102"/>
              <a:gd name="connsiteX4" fmla="*/ 5534323 w 7527343"/>
              <a:gd name="connsiteY4" fmla="*/ 3470425 h 6924102"/>
              <a:gd name="connsiteX5" fmla="*/ 0 w 7527343"/>
              <a:gd name="connsiteY5" fmla="*/ 0 h 6924102"/>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 name="connsiteX0" fmla="*/ 0 w 7527343"/>
              <a:gd name="connsiteY0" fmla="*/ 0 h 6902068"/>
              <a:gd name="connsiteX1" fmla="*/ 7527343 w 7527343"/>
              <a:gd name="connsiteY1" fmla="*/ 0 h 6902068"/>
              <a:gd name="connsiteX2" fmla="*/ 7527343 w 7527343"/>
              <a:gd name="connsiteY2" fmla="*/ 6858000 h 6902068"/>
              <a:gd name="connsiteX3" fmla="*/ 739588 w 7527343"/>
              <a:gd name="connsiteY3" fmla="*/ 6902068 h 6902068"/>
              <a:gd name="connsiteX4" fmla="*/ 5534323 w 7527343"/>
              <a:gd name="connsiteY4" fmla="*/ 3470425 h 6902068"/>
              <a:gd name="connsiteX5" fmla="*/ 0 w 7527343"/>
              <a:gd name="connsiteY5" fmla="*/ 0 h 69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7343" h="6902068">
                <a:moveTo>
                  <a:pt x="0" y="0"/>
                </a:moveTo>
                <a:lnTo>
                  <a:pt x="7527343" y="0"/>
                </a:lnTo>
                <a:lnTo>
                  <a:pt x="7527343" y="6858000"/>
                </a:lnTo>
                <a:lnTo>
                  <a:pt x="739588" y="6902068"/>
                </a:lnTo>
                <a:lnTo>
                  <a:pt x="5534323" y="3470425"/>
                </a:lnTo>
                <a:cubicBezTo>
                  <a:pt x="2767161" y="1735212"/>
                  <a:pt x="2775379" y="1685636"/>
                  <a:pt x="0" y="0"/>
                </a:cubicBez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8582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1" nodeType="withEffect">
                                  <p:stCondLst>
                                    <p:cond delay="16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0F1-4AAA-4F30-985A-10A2AFFA11F8}"/>
              </a:ext>
            </a:extLst>
          </p:cNvPr>
          <p:cNvSpPr>
            <a:spLocks noGrp="1"/>
          </p:cNvSpPr>
          <p:nvPr>
            <p:ph type="title"/>
          </p:nvPr>
        </p:nvSpPr>
        <p:spPr>
          <a:xfrm>
            <a:off x="2128523" y="365125"/>
            <a:ext cx="9225276" cy="1325563"/>
          </a:xfrm>
        </p:spPr>
        <p:txBody>
          <a:bodyPr/>
          <a:lstStyle/>
          <a:p>
            <a:r>
              <a:rPr lang="en-US"/>
              <a:t>Click to edit Master title style</a:t>
            </a:r>
          </a:p>
        </p:txBody>
      </p:sp>
      <p:pic>
        <p:nvPicPr>
          <p:cNvPr id="9" name="Picture 8">
            <a:extLst>
              <a:ext uri="{FF2B5EF4-FFF2-40B4-BE49-F238E27FC236}">
                <a16:creationId xmlns:a16="http://schemas.microsoft.com/office/drawing/2014/main" id="{F634A6E4-B09B-4BB9-8B86-778290A3DD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6"/>
          <a:stretch/>
        </p:blipFill>
        <p:spPr>
          <a:xfrm>
            <a:off x="9688007" y="5475853"/>
            <a:ext cx="2548066" cy="1582466"/>
          </a:xfrm>
          <a:prstGeom prst="rect">
            <a:avLst/>
          </a:prstGeom>
        </p:spPr>
      </p:pic>
      <p:grpSp>
        <p:nvGrpSpPr>
          <p:cNvPr id="10" name="Group 9">
            <a:extLst>
              <a:ext uri="{FF2B5EF4-FFF2-40B4-BE49-F238E27FC236}">
                <a16:creationId xmlns:a16="http://schemas.microsoft.com/office/drawing/2014/main" id="{8B904FBF-6219-49D9-9F53-206C177F9272}"/>
              </a:ext>
            </a:extLst>
          </p:cNvPr>
          <p:cNvGrpSpPr/>
          <p:nvPr userDrawn="1"/>
        </p:nvGrpSpPr>
        <p:grpSpPr>
          <a:xfrm>
            <a:off x="-11627" y="-231591"/>
            <a:ext cx="2031340" cy="7089908"/>
            <a:chOff x="8693" y="-231591"/>
            <a:chExt cx="2031340" cy="7089908"/>
          </a:xfrm>
        </p:grpSpPr>
        <p:grpSp>
          <p:nvGrpSpPr>
            <p:cNvPr id="11" name="Group 10">
              <a:extLst>
                <a:ext uri="{FF2B5EF4-FFF2-40B4-BE49-F238E27FC236}">
                  <a16:creationId xmlns:a16="http://schemas.microsoft.com/office/drawing/2014/main" id="{EF771D8A-637D-4770-92D1-129A4923DCA3}"/>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16" name="Rectangle 15">
                <a:extLst>
                  <a:ext uri="{FF2B5EF4-FFF2-40B4-BE49-F238E27FC236}">
                    <a16:creationId xmlns:a16="http://schemas.microsoft.com/office/drawing/2014/main" id="{A596F2D3-122F-48C9-AFB5-4A9A22DDA767}"/>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B5EDD38-7136-4E84-95D3-128B4D3F8AA3}"/>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B97A1648-343C-4E19-864A-7098D8377D05}"/>
                </a:ext>
              </a:extLst>
            </p:cNvPr>
            <p:cNvGrpSpPr/>
            <p:nvPr userDrawn="1"/>
          </p:nvGrpSpPr>
          <p:grpSpPr>
            <a:xfrm rot="16200000">
              <a:off x="-3287652" y="3296019"/>
              <a:ext cx="6858317" cy="265627"/>
              <a:chOff x="0" y="6466114"/>
              <a:chExt cx="12192001" cy="391886"/>
            </a:xfrm>
          </p:grpSpPr>
          <p:sp>
            <p:nvSpPr>
              <p:cNvPr id="14" name="Rectangle 13">
                <a:extLst>
                  <a:ext uri="{FF2B5EF4-FFF2-40B4-BE49-F238E27FC236}">
                    <a16:creationId xmlns:a16="http://schemas.microsoft.com/office/drawing/2014/main" id="{2365DFBF-E053-4E97-BFBC-4CF39C283C96}"/>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54E9BCF-4534-478E-B174-C946297BCB63}"/>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10BA3538-AE35-4BA5-8BBF-6BD944A8F8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523" y="-231591"/>
              <a:ext cx="1785510" cy="1725111"/>
            </a:xfrm>
            <a:prstGeom prst="rect">
              <a:avLst/>
            </a:prstGeom>
          </p:spPr>
        </p:pic>
      </p:grpSp>
    </p:spTree>
    <p:extLst>
      <p:ext uri="{BB962C8B-B14F-4D97-AF65-F5344CB8AC3E}">
        <p14:creationId xmlns:p14="http://schemas.microsoft.com/office/powerpoint/2010/main" val="89258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B904FBF-6219-49D9-9F53-206C177F9272}"/>
              </a:ext>
            </a:extLst>
          </p:cNvPr>
          <p:cNvGrpSpPr/>
          <p:nvPr userDrawn="1"/>
        </p:nvGrpSpPr>
        <p:grpSpPr>
          <a:xfrm>
            <a:off x="-11627" y="-231591"/>
            <a:ext cx="2031340" cy="7089908"/>
            <a:chOff x="8693" y="-231591"/>
            <a:chExt cx="2031340" cy="7089908"/>
          </a:xfrm>
        </p:grpSpPr>
        <p:grpSp>
          <p:nvGrpSpPr>
            <p:cNvPr id="11" name="Group 10">
              <a:extLst>
                <a:ext uri="{FF2B5EF4-FFF2-40B4-BE49-F238E27FC236}">
                  <a16:creationId xmlns:a16="http://schemas.microsoft.com/office/drawing/2014/main" id="{EF771D8A-637D-4770-92D1-129A4923DCA3}"/>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16" name="Rectangle 15">
                <a:extLst>
                  <a:ext uri="{FF2B5EF4-FFF2-40B4-BE49-F238E27FC236}">
                    <a16:creationId xmlns:a16="http://schemas.microsoft.com/office/drawing/2014/main" id="{A596F2D3-122F-48C9-AFB5-4A9A22DDA767}"/>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B5EDD38-7136-4E84-95D3-128B4D3F8AA3}"/>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B97A1648-343C-4E19-864A-7098D8377D05}"/>
                </a:ext>
              </a:extLst>
            </p:cNvPr>
            <p:cNvGrpSpPr/>
            <p:nvPr userDrawn="1"/>
          </p:nvGrpSpPr>
          <p:grpSpPr>
            <a:xfrm rot="16200000">
              <a:off x="-3287652" y="3296019"/>
              <a:ext cx="6858317" cy="265627"/>
              <a:chOff x="0" y="6466114"/>
              <a:chExt cx="12192001" cy="391886"/>
            </a:xfrm>
          </p:grpSpPr>
          <p:sp>
            <p:nvSpPr>
              <p:cNvPr id="14" name="Rectangle 13">
                <a:extLst>
                  <a:ext uri="{FF2B5EF4-FFF2-40B4-BE49-F238E27FC236}">
                    <a16:creationId xmlns:a16="http://schemas.microsoft.com/office/drawing/2014/main" id="{2365DFBF-E053-4E97-BFBC-4CF39C283C96}"/>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54E9BCF-4534-478E-B174-C946297BCB63}"/>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10BA3538-AE35-4BA5-8BBF-6BD944A8F8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23" y="-231591"/>
              <a:ext cx="1785510" cy="1725111"/>
            </a:xfrm>
            <a:prstGeom prst="rect">
              <a:avLst/>
            </a:prstGeom>
          </p:spPr>
        </p:pic>
      </p:grpSp>
    </p:spTree>
    <p:extLst>
      <p:ext uri="{BB962C8B-B14F-4D97-AF65-F5344CB8AC3E}">
        <p14:creationId xmlns:p14="http://schemas.microsoft.com/office/powerpoint/2010/main" val="25077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1380-AC35-4006-8E9D-96D8FED70B6E}"/>
              </a:ext>
            </a:extLst>
          </p:cNvPr>
          <p:cNvSpPr>
            <a:spLocks noGrp="1"/>
          </p:cNvSpPr>
          <p:nvPr>
            <p:ph type="title"/>
          </p:nvPr>
        </p:nvSpPr>
        <p:spPr>
          <a:xfrm>
            <a:off x="2194560" y="365125"/>
            <a:ext cx="916082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1CB8-0938-4568-A006-D4EC47D2351A}"/>
              </a:ext>
            </a:extLst>
          </p:cNvPr>
          <p:cNvSpPr>
            <a:spLocks noGrp="1"/>
          </p:cNvSpPr>
          <p:nvPr>
            <p:ph type="body" idx="1"/>
          </p:nvPr>
        </p:nvSpPr>
        <p:spPr>
          <a:xfrm>
            <a:off x="2194559" y="1681163"/>
            <a:ext cx="44161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DE4AB0-1202-43DA-8324-725C349645B0}"/>
              </a:ext>
            </a:extLst>
          </p:cNvPr>
          <p:cNvSpPr>
            <a:spLocks noGrp="1"/>
          </p:cNvSpPr>
          <p:nvPr>
            <p:ph sz="half" idx="2"/>
          </p:nvPr>
        </p:nvSpPr>
        <p:spPr>
          <a:xfrm>
            <a:off x="2194559" y="2505075"/>
            <a:ext cx="441610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54066-A89F-4C7F-98D6-0D1CB8CB4FA6}"/>
              </a:ext>
            </a:extLst>
          </p:cNvPr>
          <p:cNvSpPr>
            <a:spLocks noGrp="1"/>
          </p:cNvSpPr>
          <p:nvPr>
            <p:ph type="body" sz="quarter" idx="3"/>
          </p:nvPr>
        </p:nvSpPr>
        <p:spPr>
          <a:xfrm>
            <a:off x="6939280" y="1681163"/>
            <a:ext cx="44161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F887BF-7C00-4552-8FB3-BC4B3AAB74F8}"/>
              </a:ext>
            </a:extLst>
          </p:cNvPr>
          <p:cNvSpPr>
            <a:spLocks noGrp="1"/>
          </p:cNvSpPr>
          <p:nvPr>
            <p:ph sz="quarter" idx="4"/>
          </p:nvPr>
        </p:nvSpPr>
        <p:spPr>
          <a:xfrm>
            <a:off x="6939280" y="2505075"/>
            <a:ext cx="441610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9FEE9125-125E-4D54-AE20-F81F8FEDEF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6"/>
          <a:stretch/>
        </p:blipFill>
        <p:spPr>
          <a:xfrm>
            <a:off x="9688007" y="5475853"/>
            <a:ext cx="2548066" cy="1582466"/>
          </a:xfrm>
          <a:prstGeom prst="rect">
            <a:avLst/>
          </a:prstGeom>
        </p:spPr>
      </p:pic>
      <p:grpSp>
        <p:nvGrpSpPr>
          <p:cNvPr id="18" name="Group 17">
            <a:extLst>
              <a:ext uri="{FF2B5EF4-FFF2-40B4-BE49-F238E27FC236}">
                <a16:creationId xmlns:a16="http://schemas.microsoft.com/office/drawing/2014/main" id="{608F35EF-E711-4150-9532-D02622D13C18}"/>
              </a:ext>
            </a:extLst>
          </p:cNvPr>
          <p:cNvGrpSpPr/>
          <p:nvPr userDrawn="1"/>
        </p:nvGrpSpPr>
        <p:grpSpPr>
          <a:xfrm>
            <a:off x="-11627" y="-231590"/>
            <a:ext cx="1959836" cy="7089907"/>
            <a:chOff x="8693" y="-231590"/>
            <a:chExt cx="1959836" cy="7089907"/>
          </a:xfrm>
        </p:grpSpPr>
        <p:grpSp>
          <p:nvGrpSpPr>
            <p:cNvPr id="19" name="Group 18">
              <a:extLst>
                <a:ext uri="{FF2B5EF4-FFF2-40B4-BE49-F238E27FC236}">
                  <a16:creationId xmlns:a16="http://schemas.microsoft.com/office/drawing/2014/main" id="{93FD74E1-13D6-4810-ADC5-DECBA208C8AE}"/>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24" name="Rectangle 23">
                <a:extLst>
                  <a:ext uri="{FF2B5EF4-FFF2-40B4-BE49-F238E27FC236}">
                    <a16:creationId xmlns:a16="http://schemas.microsoft.com/office/drawing/2014/main" id="{951B3922-28F2-4963-8385-AA03216698F5}"/>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5DAA70C-335A-43B8-861B-078B416BE585}"/>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E53B03D4-8B3D-4213-B03F-3BEB383F9AB1}"/>
                </a:ext>
              </a:extLst>
            </p:cNvPr>
            <p:cNvGrpSpPr/>
            <p:nvPr userDrawn="1"/>
          </p:nvGrpSpPr>
          <p:grpSpPr>
            <a:xfrm rot="16200000">
              <a:off x="-3287652" y="3296019"/>
              <a:ext cx="6858317" cy="265627"/>
              <a:chOff x="0" y="6466114"/>
              <a:chExt cx="12192001" cy="391886"/>
            </a:xfrm>
          </p:grpSpPr>
          <p:sp>
            <p:nvSpPr>
              <p:cNvPr id="22" name="Rectangle 21">
                <a:extLst>
                  <a:ext uri="{FF2B5EF4-FFF2-40B4-BE49-F238E27FC236}">
                    <a16:creationId xmlns:a16="http://schemas.microsoft.com/office/drawing/2014/main" id="{88582E07-731E-4DF2-B945-A8657B504F59}"/>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80B6400-278C-4DF8-B853-827A335244CF}"/>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21" name="Picture 20">
              <a:extLst>
                <a:ext uri="{FF2B5EF4-FFF2-40B4-BE49-F238E27FC236}">
                  <a16:creationId xmlns:a16="http://schemas.microsoft.com/office/drawing/2014/main" id="{68626B89-BA11-46B8-8D19-66F1E8C0A2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523" y="-231590"/>
              <a:ext cx="1714006" cy="1656026"/>
            </a:xfrm>
            <a:prstGeom prst="rect">
              <a:avLst/>
            </a:prstGeom>
          </p:spPr>
        </p:pic>
      </p:grpSp>
    </p:spTree>
    <p:extLst>
      <p:ext uri="{BB962C8B-B14F-4D97-AF65-F5344CB8AC3E}">
        <p14:creationId xmlns:p14="http://schemas.microsoft.com/office/powerpoint/2010/main" val="405548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8870-3650-4870-8713-CE3B748FF391}"/>
              </a:ext>
            </a:extLst>
          </p:cNvPr>
          <p:cNvSpPr>
            <a:spLocks noGrp="1"/>
          </p:cNvSpPr>
          <p:nvPr>
            <p:ph type="title"/>
          </p:nvPr>
        </p:nvSpPr>
        <p:spPr>
          <a:xfrm>
            <a:off x="2077533" y="365125"/>
            <a:ext cx="9276267" cy="1325563"/>
          </a:xfrm>
        </p:spPr>
        <p:txBody>
          <a:bodyPr/>
          <a:lstStyle/>
          <a:p>
            <a:r>
              <a:rPr lang="en-US"/>
              <a:t>Click to edit Master title style</a:t>
            </a:r>
          </a:p>
        </p:txBody>
      </p:sp>
      <p:pic>
        <p:nvPicPr>
          <p:cNvPr id="7" name="Picture 6">
            <a:extLst>
              <a:ext uri="{FF2B5EF4-FFF2-40B4-BE49-F238E27FC236}">
                <a16:creationId xmlns:a16="http://schemas.microsoft.com/office/drawing/2014/main" id="{F4F3200E-1259-4C77-8FAB-AB87C84703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6"/>
          <a:stretch/>
        </p:blipFill>
        <p:spPr>
          <a:xfrm>
            <a:off x="9688007" y="5475853"/>
            <a:ext cx="2548066" cy="1582466"/>
          </a:xfrm>
          <a:prstGeom prst="rect">
            <a:avLst/>
          </a:prstGeom>
        </p:spPr>
      </p:pic>
      <p:grpSp>
        <p:nvGrpSpPr>
          <p:cNvPr id="8" name="Group 7">
            <a:extLst>
              <a:ext uri="{FF2B5EF4-FFF2-40B4-BE49-F238E27FC236}">
                <a16:creationId xmlns:a16="http://schemas.microsoft.com/office/drawing/2014/main" id="{3284FEAD-0E60-4009-837F-352508619246}"/>
              </a:ext>
            </a:extLst>
          </p:cNvPr>
          <p:cNvGrpSpPr/>
          <p:nvPr userDrawn="1"/>
        </p:nvGrpSpPr>
        <p:grpSpPr>
          <a:xfrm>
            <a:off x="-1467" y="-231591"/>
            <a:ext cx="2010308" cy="7089908"/>
            <a:chOff x="8693" y="-231591"/>
            <a:chExt cx="2010308" cy="7089908"/>
          </a:xfrm>
        </p:grpSpPr>
        <p:grpSp>
          <p:nvGrpSpPr>
            <p:cNvPr id="9" name="Group 8">
              <a:extLst>
                <a:ext uri="{FF2B5EF4-FFF2-40B4-BE49-F238E27FC236}">
                  <a16:creationId xmlns:a16="http://schemas.microsoft.com/office/drawing/2014/main" id="{6ACCA387-85BC-4BB7-B8BB-4717E5722B64}"/>
                </a:ext>
              </a:extLst>
            </p:cNvPr>
            <p:cNvGrpSpPr/>
            <p:nvPr userDrawn="1"/>
          </p:nvGrpSpPr>
          <p:grpSpPr>
            <a:xfrm rot="16200000">
              <a:off x="-3042326" y="3315639"/>
              <a:ext cx="6858317" cy="227039"/>
              <a:chOff x="0" y="6466114"/>
              <a:chExt cx="12192001" cy="391886"/>
            </a:xfrm>
            <a:solidFill>
              <a:schemeClr val="accent1">
                <a:lumMod val="75000"/>
              </a:schemeClr>
            </a:solidFill>
          </p:grpSpPr>
          <p:sp>
            <p:nvSpPr>
              <p:cNvPr id="14" name="Rectangle 13">
                <a:extLst>
                  <a:ext uri="{FF2B5EF4-FFF2-40B4-BE49-F238E27FC236}">
                    <a16:creationId xmlns:a16="http://schemas.microsoft.com/office/drawing/2014/main" id="{01D1FEB0-5F57-4B65-8541-A22237AC422B}"/>
                  </a:ext>
                </a:extLst>
              </p:cNvPr>
              <p:cNvSpPr/>
              <p:nvPr/>
            </p:nvSpPr>
            <p:spPr>
              <a:xfrm>
                <a:off x="0" y="6466114"/>
                <a:ext cx="12192000" cy="391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5311A02-789E-4305-A90B-3BE0D14907F6}"/>
                  </a:ext>
                </a:extLst>
              </p:cNvPr>
              <p:cNvSpPr txBox="1"/>
              <p:nvPr/>
            </p:nvSpPr>
            <p:spPr>
              <a:xfrm>
                <a:off x="0" y="6586421"/>
                <a:ext cx="12192001" cy="149785"/>
              </a:xfrm>
              <a:prstGeom prst="rect">
                <a:avLst/>
              </a:prstGeom>
              <a:grp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E270BB89-5A5A-4CBC-9913-3B81AA4312FB}"/>
                </a:ext>
              </a:extLst>
            </p:cNvPr>
            <p:cNvGrpSpPr/>
            <p:nvPr userDrawn="1"/>
          </p:nvGrpSpPr>
          <p:grpSpPr>
            <a:xfrm rot="16200000">
              <a:off x="-3287652" y="3296019"/>
              <a:ext cx="6858317" cy="265627"/>
              <a:chOff x="0" y="6466114"/>
              <a:chExt cx="12192001" cy="391886"/>
            </a:xfrm>
          </p:grpSpPr>
          <p:sp>
            <p:nvSpPr>
              <p:cNvPr id="12" name="Rectangle 11">
                <a:extLst>
                  <a:ext uri="{FF2B5EF4-FFF2-40B4-BE49-F238E27FC236}">
                    <a16:creationId xmlns:a16="http://schemas.microsoft.com/office/drawing/2014/main" id="{CA92DA16-113A-468E-AF32-636D9CEA2CF9}"/>
                  </a:ext>
                </a:extLst>
              </p:cNvPr>
              <p:cNvSpPr/>
              <p:nvPr/>
            </p:nvSpPr>
            <p:spPr>
              <a:xfrm>
                <a:off x="0" y="6466114"/>
                <a:ext cx="12192000" cy="391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A7CEEEB-9685-402A-AD34-FBAE9B9F14BB}"/>
                  </a:ext>
                </a:extLst>
              </p:cNvPr>
              <p:cNvSpPr txBox="1"/>
              <p:nvPr/>
            </p:nvSpPr>
            <p:spPr>
              <a:xfrm>
                <a:off x="0" y="6493836"/>
                <a:ext cx="12192001" cy="3349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66385D82-A18B-4814-A0BA-4A04540ADD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523" y="-231591"/>
              <a:ext cx="1764478" cy="1704791"/>
            </a:xfrm>
            <a:prstGeom prst="rect">
              <a:avLst/>
            </a:prstGeom>
          </p:spPr>
        </p:pic>
      </p:grpSp>
    </p:spTree>
    <p:extLst>
      <p:ext uri="{BB962C8B-B14F-4D97-AF65-F5344CB8AC3E}">
        <p14:creationId xmlns:p14="http://schemas.microsoft.com/office/powerpoint/2010/main" val="397611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1BEFF-18DF-4529-B4EE-BB3CBF041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210ED-46E9-4678-B247-58981384B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75EE3-26CE-4021-BC54-09D1C4076C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44DFE-A48B-4CE6-BADD-1AD8D7344F2B}" type="datetimeFigureOut">
              <a:rPr lang="en-US" smtClean="0"/>
              <a:t>9/5/2024</a:t>
            </a:fld>
            <a:endParaRPr lang="en-US" dirty="0"/>
          </a:p>
        </p:txBody>
      </p:sp>
      <p:sp>
        <p:nvSpPr>
          <p:cNvPr id="5" name="Footer Placeholder 4">
            <a:extLst>
              <a:ext uri="{FF2B5EF4-FFF2-40B4-BE49-F238E27FC236}">
                <a16:creationId xmlns:a16="http://schemas.microsoft.com/office/drawing/2014/main" id="{0940ABD8-1115-4CC5-B877-3F56F8176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ED4003-BCC8-4E2E-BEB4-066CE08E8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63DFD-B215-40F0-9AC5-8272A0FABE50}" type="slidenum">
              <a:rPr lang="en-US" smtClean="0"/>
              <a:t>‹#›</a:t>
            </a:fld>
            <a:endParaRPr lang="en-US" dirty="0"/>
          </a:p>
        </p:txBody>
      </p:sp>
    </p:spTree>
    <p:extLst>
      <p:ext uri="{BB962C8B-B14F-4D97-AF65-F5344CB8AC3E}">
        <p14:creationId xmlns:p14="http://schemas.microsoft.com/office/powerpoint/2010/main" val="2152573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 id="2147483663" r:id="rId4"/>
    <p:sldLayoutId id="2147483664" r:id="rId5"/>
    <p:sldLayoutId id="2147483665" r:id="rId6"/>
    <p:sldLayoutId id="2147483681" r:id="rId7"/>
    <p:sldLayoutId id="2147483666" r:id="rId8"/>
    <p:sldLayoutId id="2147483667" r:id="rId9"/>
    <p:sldLayoutId id="2147483680"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902BE-BD69-9946-854F-0B065C0C9D6D}" type="datetimeFigureOut">
              <a:rPr lang="en-US" smtClean="0"/>
              <a:t>9/5/2024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8C4F3-6D9B-1242-A03D-61854BB3A645}" type="slidenum">
              <a:rPr lang="en-US" smtClean="0"/>
              <a:t>‹#›</a:t>
            </a:fld>
            <a:endParaRPr lang="en-US" dirty="0"/>
          </a:p>
        </p:txBody>
      </p:sp>
    </p:spTree>
    <p:extLst>
      <p:ext uri="{BB962C8B-B14F-4D97-AF65-F5344CB8AC3E}">
        <p14:creationId xmlns:p14="http://schemas.microsoft.com/office/powerpoint/2010/main" val="155203839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utdoors.stackexchange.com/questions/6192/affordable-festival-tent"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vectors/question-mark-question-icon-blue-31010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vectors/question-mark-question-icon-blue-31010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91911-175D-4787-95B3-8089BFB0290D}"/>
              </a:ext>
            </a:extLst>
          </p:cNvPr>
          <p:cNvSpPr>
            <a:spLocks noGrp="1"/>
          </p:cNvSpPr>
          <p:nvPr>
            <p:ph type="title"/>
          </p:nvPr>
        </p:nvSpPr>
        <p:spPr>
          <a:xfrm>
            <a:off x="838200" y="3429000"/>
            <a:ext cx="10515600" cy="1262431"/>
          </a:xfrm>
        </p:spPr>
        <p:txBody>
          <a:bodyPr>
            <a:normAutofit/>
          </a:bodyPr>
          <a:lstStyle/>
          <a:p>
            <a:pPr algn="ctr"/>
            <a:r>
              <a:rPr lang="en-US" dirty="0">
                <a:ln w="0"/>
                <a:solidFill>
                  <a:srgbClr val="FF6600"/>
                </a:solidFill>
                <a:latin typeface="Calibri Light "/>
                <a:ea typeface="Calibri Light" charset="0"/>
                <a:cs typeface="Calibri Light" charset="0"/>
              </a:rPr>
              <a:t>Alexis Brooks-Walter</a:t>
            </a:r>
            <a:endParaRPr lang="en-US" dirty="0"/>
          </a:p>
        </p:txBody>
      </p:sp>
      <p:sp>
        <p:nvSpPr>
          <p:cNvPr id="5" name="Text Placeholder 4">
            <a:extLst>
              <a:ext uri="{FF2B5EF4-FFF2-40B4-BE49-F238E27FC236}">
                <a16:creationId xmlns:a16="http://schemas.microsoft.com/office/drawing/2014/main" id="{5E5C1553-111A-4379-B950-41A15D759426}"/>
              </a:ext>
            </a:extLst>
          </p:cNvPr>
          <p:cNvSpPr>
            <a:spLocks noGrp="1"/>
          </p:cNvSpPr>
          <p:nvPr>
            <p:ph type="body" idx="1"/>
          </p:nvPr>
        </p:nvSpPr>
        <p:spPr>
          <a:xfrm>
            <a:off x="180212" y="4691431"/>
            <a:ext cx="11831575" cy="874040"/>
          </a:xfrm>
        </p:spPr>
        <p:txBody>
          <a:bodyPr>
            <a:normAutofit fontScale="77500" lnSpcReduction="20000"/>
          </a:bodyPr>
          <a:lstStyle/>
          <a:p>
            <a:pPr algn="ctr"/>
            <a:r>
              <a:rPr lang="en-US" sz="4800" b="1" dirty="0">
                <a:ln w="0"/>
                <a:solidFill>
                  <a:schemeClr val="accent1">
                    <a:lumMod val="75000"/>
                  </a:schemeClr>
                </a:solidFill>
                <a:latin typeface="Calibri Light "/>
                <a:ea typeface="Calibri Light" charset="0"/>
                <a:cs typeface="Calibri Light" charset="0"/>
              </a:rPr>
              <a:t>Vice President of Student Affairs and Enrollment Management </a:t>
            </a:r>
          </a:p>
        </p:txBody>
      </p:sp>
    </p:spTree>
    <p:extLst>
      <p:ext uri="{BB962C8B-B14F-4D97-AF65-F5344CB8AC3E}">
        <p14:creationId xmlns:p14="http://schemas.microsoft.com/office/powerpoint/2010/main" val="403045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p:txBody>
          <a:bodyPr>
            <a:normAutofit fontScale="90000"/>
          </a:bodyPr>
          <a:lstStyle/>
          <a:p>
            <a:r>
              <a:rPr lang="en-US" sz="3600" b="1" dirty="0">
                <a:latin typeface="+mn-lt"/>
              </a:rPr>
              <a:t>Policy 5902: Building Permits for Temporary Structures</a:t>
            </a:r>
            <a:br>
              <a:rPr lang="en-US" dirty="0"/>
            </a:br>
            <a:endParaRPr lang="en-US" dirty="0"/>
          </a:p>
        </p:txBody>
      </p:sp>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a:xfrm>
            <a:off x="736271" y="1540617"/>
            <a:ext cx="10617529" cy="4351338"/>
          </a:xfrm>
        </p:spPr>
        <p:txBody>
          <a:bodyPr>
            <a:normAutofit fontScale="77500" lnSpcReduction="20000"/>
          </a:bodyPr>
          <a:lstStyle/>
          <a:p>
            <a:pPr marL="0" indent="0">
              <a:buNone/>
            </a:pPr>
            <a:r>
              <a:rPr lang="en-US" b="1" u="sng" dirty="0"/>
              <a:t>Purpose</a:t>
            </a:r>
          </a:p>
          <a:p>
            <a:pPr marL="0" indent="0">
              <a:lnSpc>
                <a:spcPct val="120000"/>
              </a:lnSpc>
              <a:buNone/>
            </a:pPr>
            <a:r>
              <a:rPr lang="en-US" dirty="0"/>
              <a:t>The purpose of this policy is to outline procedures for the </a:t>
            </a:r>
            <a:r>
              <a:rPr lang="en-US" b="1" dirty="0"/>
              <a:t>application of and approval for a building permit for any tents, canopies, stages, bleachers, or other temporary structures to be placed on university property.</a:t>
            </a:r>
            <a:r>
              <a:rPr lang="en-US" dirty="0"/>
              <a:t> This policy is designed to ensure the safety of all occupants in addition to making sure all structures are properly placed and constructed in a manner that will not conflict with other university structures, activities, or utilities. This policy applies to all departments and all facilities that are owned, leased, or operated by the university. This policy requires compliance with the current editions of the Construction Professional Services Manual (CPSM), Virginia Statewide Fire Prevention Code (VSFPC), Virginia Uniform Statewide Building Code (VUSBC), and the notices issued by the Department of Engineering and Buildings (DEB Notices).</a:t>
            </a:r>
          </a:p>
          <a:p>
            <a:pPr marL="0" indent="0">
              <a:buNone/>
            </a:pPr>
            <a:endParaRPr lang="en-US" dirty="0"/>
          </a:p>
          <a:p>
            <a:endParaRPr lang="en-US" dirty="0"/>
          </a:p>
        </p:txBody>
      </p:sp>
    </p:spTree>
    <p:extLst>
      <p:ext uri="{BB962C8B-B14F-4D97-AF65-F5344CB8AC3E}">
        <p14:creationId xmlns:p14="http://schemas.microsoft.com/office/powerpoint/2010/main" val="213035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p:txBody>
          <a:bodyPr>
            <a:normAutofit fontScale="90000"/>
          </a:bodyPr>
          <a:lstStyle/>
          <a:p>
            <a:r>
              <a:rPr lang="en-US" sz="3600" dirty="0"/>
              <a:t>Policy 5902: Building Permits for Temporary Structures</a:t>
            </a:r>
            <a:br>
              <a:rPr lang="en-US" dirty="0"/>
            </a:br>
            <a:endParaRPr lang="en-US" dirty="0"/>
          </a:p>
        </p:txBody>
      </p:sp>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a:xfrm>
            <a:off x="838200" y="1401288"/>
            <a:ext cx="10515599" cy="4894428"/>
          </a:xfrm>
        </p:spPr>
        <p:txBody>
          <a:bodyPr>
            <a:normAutofit fontScale="70000" lnSpcReduction="20000"/>
          </a:bodyPr>
          <a:lstStyle/>
          <a:p>
            <a:pPr marL="0" indent="0">
              <a:lnSpc>
                <a:spcPct val="120000"/>
              </a:lnSpc>
              <a:buNone/>
            </a:pPr>
            <a:r>
              <a:rPr lang="en-US" b="1" dirty="0">
                <a:latin typeface="Calibri" panose="020F0502020204030204" pitchFamily="34" charset="0"/>
                <a:cs typeface="Calibri" panose="020F0502020204030204" pitchFamily="34" charset="0"/>
              </a:rPr>
              <a:t>Definitions – Additions </a:t>
            </a:r>
            <a:endParaRPr lang="en-US" dirty="0">
              <a:latin typeface="Calibri" panose="020F0502020204030204" pitchFamily="34" charset="0"/>
              <a:cs typeface="Calibri" panose="020F0502020204030204" pitchFamily="34" charset="0"/>
            </a:endParaRPr>
          </a:p>
          <a:p>
            <a:pPr>
              <a:lnSpc>
                <a:spcPct val="120000"/>
              </a:lnSpc>
            </a:pPr>
            <a:r>
              <a:rPr lang="en-US" b="1" dirty="0"/>
              <a:t>Tent - Any structure, enclosure or shelter </a:t>
            </a:r>
            <a:r>
              <a:rPr lang="en-US" dirty="0"/>
              <a:t>with or without sidewalls or drops which is constructed of canvas or pliable material supported in any manner except by air or the contents it protects.</a:t>
            </a:r>
          </a:p>
          <a:p>
            <a:pPr>
              <a:lnSpc>
                <a:spcPct val="120000"/>
              </a:lnSpc>
            </a:pPr>
            <a:r>
              <a:rPr lang="en-US" b="1" dirty="0"/>
              <a:t>Camping -  </a:t>
            </a:r>
            <a:r>
              <a:rPr lang="en-US" dirty="0"/>
              <a:t>The act of using any part of the campus for living accommodation purposes, such as establishment of temporary or permanent living quarters, sleeping outdoors overnight, making preparations for overnight sleeping (including the laying down of bedding), storing personal belongings, using any tent, shelter, or similar structure regardless of size for sleeping, sleeping in, on or under parked vehicles, or setting up temporary or permanent sleeping areas outdoors or in structures not designated for human occupancy. Camping does not include: </a:t>
            </a:r>
            <a:r>
              <a:rPr lang="en-US" b="1" dirty="0"/>
              <a:t>the use of university real property that has been wholly or partially designated as sleeping areas, a tailgating activity in conjunction with a university event, or the use of temporary hammocks used in recreation or studying activities outside during non-overnight hours.</a:t>
            </a:r>
          </a:p>
          <a:p>
            <a:endParaRPr lang="en-US" dirty="0"/>
          </a:p>
        </p:txBody>
      </p:sp>
    </p:spTree>
    <p:extLst>
      <p:ext uri="{BB962C8B-B14F-4D97-AF65-F5344CB8AC3E}">
        <p14:creationId xmlns:p14="http://schemas.microsoft.com/office/powerpoint/2010/main" val="153896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p:txBody>
          <a:bodyPr>
            <a:normAutofit fontScale="90000"/>
          </a:bodyPr>
          <a:lstStyle/>
          <a:p>
            <a:r>
              <a:rPr lang="en-US" sz="3600" dirty="0"/>
              <a:t>Policy 5902: Building Permits for Temporary Structures</a:t>
            </a:r>
            <a:br>
              <a:rPr lang="en-US" dirty="0"/>
            </a:br>
            <a:endParaRPr lang="en-US" dirty="0"/>
          </a:p>
        </p:txBody>
      </p:sp>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a:xfrm>
            <a:off x="838200" y="1401288"/>
            <a:ext cx="10515599" cy="4894428"/>
          </a:xfrm>
        </p:spPr>
        <p:txBody>
          <a:bodyPr>
            <a:normAutofit/>
          </a:bodyPr>
          <a:lstStyle/>
          <a:p>
            <a:pPr marL="0" indent="0">
              <a:lnSpc>
                <a:spcPct val="120000"/>
              </a:lnSpc>
              <a:buNone/>
            </a:pPr>
            <a:r>
              <a:rPr lang="en-US" sz="2000" b="1" dirty="0"/>
              <a:t>Definitions – Additions </a:t>
            </a:r>
            <a:endParaRPr lang="en-US" sz="2000" dirty="0"/>
          </a:p>
          <a:p>
            <a:pPr>
              <a:lnSpc>
                <a:spcPct val="120000"/>
              </a:lnSpc>
            </a:pPr>
            <a:r>
              <a:rPr lang="en-US" sz="2000" b="1" dirty="0"/>
              <a:t>Camping Tent -</a:t>
            </a:r>
            <a:r>
              <a:rPr lang="en-US" sz="2000" dirty="0"/>
              <a:t> any collapsible tent or structure, typically having as its basic components a </a:t>
            </a:r>
            <a:r>
              <a:rPr lang="en-US" sz="2000" b="1" dirty="0"/>
              <a:t>flexible material supported by a framework, designed, intended, or used as temporary shelter while camping or on recreational outdoor outings</a:t>
            </a:r>
            <a:r>
              <a:rPr lang="en-US" sz="2000" dirty="0"/>
              <a:t>.  Camping Tents may include tents known as “pup tents,” “dome tents,” “cabin tents,” “hiker tents,” and “backpacking tents.”  A Camping Tent does not include a tent with all sides entirely open and where there is an unobstructed view into such tent from the outside at all angles.</a:t>
            </a:r>
          </a:p>
          <a:p>
            <a:endParaRPr lang="en-US" dirty="0"/>
          </a:p>
        </p:txBody>
      </p:sp>
      <p:pic>
        <p:nvPicPr>
          <p:cNvPr id="5" name="Picture 4">
            <a:extLst>
              <a:ext uri="{FF2B5EF4-FFF2-40B4-BE49-F238E27FC236}">
                <a16:creationId xmlns:a16="http://schemas.microsoft.com/office/drawing/2014/main" id="{355B8D9E-9123-4A26-8097-925E83E5D1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79921" y="4408868"/>
            <a:ext cx="4442869" cy="2449132"/>
          </a:xfrm>
          <a:prstGeom prst="rect">
            <a:avLst/>
          </a:prstGeom>
        </p:spPr>
      </p:pic>
    </p:spTree>
    <p:extLst>
      <p:ext uri="{BB962C8B-B14F-4D97-AF65-F5344CB8AC3E}">
        <p14:creationId xmlns:p14="http://schemas.microsoft.com/office/powerpoint/2010/main" val="134262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a:xfrm>
            <a:off x="783772" y="1825625"/>
            <a:ext cx="10570028" cy="4351338"/>
          </a:xfrm>
        </p:spPr>
        <p:txBody>
          <a:bodyPr>
            <a:normAutofit/>
          </a:bodyPr>
          <a:lstStyle/>
          <a:p>
            <a:pPr>
              <a:lnSpc>
                <a:spcPct val="110000"/>
              </a:lnSpc>
            </a:pPr>
            <a:r>
              <a:rPr lang="en-US" sz="2000" b="1" dirty="0"/>
              <a:t>Constructing, occupying, or sleeping in tents or camping on university-owned or operated properties is prohibited unless approved in advance </a:t>
            </a:r>
            <a:r>
              <a:rPr lang="en-US" sz="2000" dirty="0"/>
              <a:t>by the University.</a:t>
            </a:r>
          </a:p>
          <a:p>
            <a:pPr>
              <a:lnSpc>
                <a:spcPct val="110000"/>
              </a:lnSpc>
            </a:pPr>
            <a:r>
              <a:rPr lang="en-US" sz="2000" dirty="0"/>
              <a:t>Camping and Camping Tents are </a:t>
            </a:r>
            <a:r>
              <a:rPr lang="en-US" sz="2000" b="1" dirty="0"/>
              <a:t>prohibited</a:t>
            </a:r>
            <a:r>
              <a:rPr lang="en-US" sz="2000" dirty="0"/>
              <a:t>. </a:t>
            </a:r>
          </a:p>
          <a:p>
            <a:pPr>
              <a:lnSpc>
                <a:spcPct val="110000"/>
              </a:lnSpc>
            </a:pPr>
            <a:r>
              <a:rPr lang="en-US" sz="2000" dirty="0"/>
              <a:t>Even if approved, the actual construction of tents or other structures must comply with requirements to </a:t>
            </a:r>
            <a:r>
              <a:rPr lang="en-US" sz="2000" b="1" dirty="0"/>
              <a:t>avoid disrupting or obstructing university functions, including impeding pedestrian or vehicular traffic, blocking ingress/egress, creating unsanitary conditions, limitations on amplified sound, or other specified disruptive activity</a:t>
            </a:r>
            <a:r>
              <a:rPr lang="en-US" sz="2000" dirty="0"/>
              <a:t>. Any tents or other structures must also comply with </a:t>
            </a:r>
            <a:r>
              <a:rPr lang="en-US" sz="2000" b="1" dirty="0"/>
              <a:t>safety requirements imposed by federal, state, and local law</a:t>
            </a:r>
            <a:r>
              <a:rPr lang="en-US" sz="2000" dirty="0"/>
              <a:t>.  If the actual use of the tents or other structures is in violation of any of these requirements, the approval will be revoked.</a:t>
            </a:r>
          </a:p>
          <a:p>
            <a:pPr marL="0" indent="0">
              <a:buNone/>
            </a:pPr>
            <a:endParaRPr lang="en-US" dirty="0"/>
          </a:p>
        </p:txBody>
      </p:sp>
      <p:sp>
        <p:nvSpPr>
          <p:cNvPr id="4" name="Title 1">
            <a:extLst>
              <a:ext uri="{FF2B5EF4-FFF2-40B4-BE49-F238E27FC236}">
                <a16:creationId xmlns:a16="http://schemas.microsoft.com/office/drawing/2014/main" id="{9DD731A4-8649-4D41-958E-19B620E09B8E}"/>
              </a:ext>
            </a:extLst>
          </p:cNvPr>
          <p:cNvSpPr>
            <a:spLocks noGrp="1"/>
          </p:cNvSpPr>
          <p:nvPr>
            <p:ph type="title"/>
          </p:nvPr>
        </p:nvSpPr>
        <p:spPr>
          <a:xfrm>
            <a:off x="2092325" y="365125"/>
            <a:ext cx="9261475" cy="1325563"/>
          </a:xfrm>
        </p:spPr>
        <p:txBody>
          <a:bodyPr>
            <a:normAutofit/>
          </a:bodyPr>
          <a:lstStyle/>
          <a:p>
            <a:pPr algn="ctr"/>
            <a:r>
              <a:rPr lang="en-US" sz="3600" dirty="0"/>
              <a:t>Policy 5902: Building Permits for Temporary Structures (Additional Language)</a:t>
            </a:r>
            <a:endParaRPr lang="en-US" dirty="0"/>
          </a:p>
        </p:txBody>
      </p:sp>
    </p:spTree>
    <p:extLst>
      <p:ext uri="{BB962C8B-B14F-4D97-AF65-F5344CB8AC3E}">
        <p14:creationId xmlns:p14="http://schemas.microsoft.com/office/powerpoint/2010/main" val="84766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a:xfrm>
            <a:off x="950027" y="2141537"/>
            <a:ext cx="10534402" cy="4351338"/>
          </a:xfrm>
        </p:spPr>
        <p:txBody>
          <a:bodyPr>
            <a:normAutofit/>
          </a:bodyPr>
          <a:lstStyle/>
          <a:p>
            <a:pPr>
              <a:lnSpc>
                <a:spcPct val="100000"/>
              </a:lnSpc>
            </a:pPr>
            <a:r>
              <a:rPr lang="en-US" sz="2000" dirty="0"/>
              <a:t>Tent approval requests should specify </a:t>
            </a:r>
            <a:r>
              <a:rPr lang="en-US" sz="2000" b="1" dirty="0"/>
              <a:t>the time, location, and duration for which the approval is sought</a:t>
            </a:r>
            <a:r>
              <a:rPr lang="en-US" sz="2000" dirty="0"/>
              <a:t>.</a:t>
            </a:r>
          </a:p>
          <a:p>
            <a:pPr>
              <a:lnSpc>
                <a:spcPct val="100000"/>
              </a:lnSpc>
            </a:pPr>
            <a:r>
              <a:rPr lang="en-US" sz="2000" dirty="0"/>
              <a:t>Tents </a:t>
            </a:r>
            <a:r>
              <a:rPr lang="en-US" sz="2000" b="1" dirty="0"/>
              <a:t>constructed at or around specific athletic events where a permit or space has already been provided by the University for use at that event do not require pre-approval under this policy. </a:t>
            </a:r>
            <a:r>
              <a:rPr lang="en-US" sz="2000" dirty="0"/>
              <a:t>However, all other requirements concerning the use of tents still applies.</a:t>
            </a:r>
          </a:p>
          <a:p>
            <a:endParaRPr lang="en-US" dirty="0"/>
          </a:p>
          <a:p>
            <a:endParaRPr lang="en-US" dirty="0"/>
          </a:p>
        </p:txBody>
      </p:sp>
      <p:sp>
        <p:nvSpPr>
          <p:cNvPr id="4" name="Title 1">
            <a:extLst>
              <a:ext uri="{FF2B5EF4-FFF2-40B4-BE49-F238E27FC236}">
                <a16:creationId xmlns:a16="http://schemas.microsoft.com/office/drawing/2014/main" id="{9DD731A4-8649-4D41-958E-19B620E09B8E}"/>
              </a:ext>
            </a:extLst>
          </p:cNvPr>
          <p:cNvSpPr>
            <a:spLocks noGrp="1"/>
          </p:cNvSpPr>
          <p:nvPr>
            <p:ph type="title"/>
          </p:nvPr>
        </p:nvSpPr>
        <p:spPr>
          <a:xfrm>
            <a:off x="2092325" y="365125"/>
            <a:ext cx="9261475" cy="1325563"/>
          </a:xfrm>
        </p:spPr>
        <p:txBody>
          <a:bodyPr>
            <a:normAutofit fontScale="90000"/>
          </a:bodyPr>
          <a:lstStyle/>
          <a:p>
            <a:pPr algn="ctr"/>
            <a:r>
              <a:rPr lang="en-US" sz="3600" dirty="0"/>
              <a:t>Policy 5902: Building Permits for Temporary Structures (Additional Language)</a:t>
            </a:r>
            <a:br>
              <a:rPr lang="en-US" dirty="0"/>
            </a:br>
            <a:endParaRPr lang="en-US" dirty="0"/>
          </a:p>
        </p:txBody>
      </p:sp>
      <p:pic>
        <p:nvPicPr>
          <p:cNvPr id="7" name="Picture 6">
            <a:extLst>
              <a:ext uri="{FF2B5EF4-FFF2-40B4-BE49-F238E27FC236}">
                <a16:creationId xmlns:a16="http://schemas.microsoft.com/office/drawing/2014/main" id="{A1B4B473-C724-4AE8-9F52-0BA359F9936D}"/>
              </a:ext>
            </a:extLst>
          </p:cNvPr>
          <p:cNvPicPr>
            <a:picLocks noChangeAspect="1"/>
          </p:cNvPicPr>
          <p:nvPr/>
        </p:nvPicPr>
        <p:blipFill rotWithShape="1">
          <a:blip r:embed="rId2">
            <a:extLst>
              <a:ext uri="{28A0092B-C50C-407E-A947-70E740481C1C}">
                <a14:useLocalDpi xmlns:a14="http://schemas.microsoft.com/office/drawing/2010/main" val="0"/>
              </a:ext>
            </a:extLst>
          </a:blip>
          <a:srcRect t="18674"/>
          <a:stretch/>
        </p:blipFill>
        <p:spPr>
          <a:xfrm>
            <a:off x="3375629" y="4005081"/>
            <a:ext cx="5683198" cy="3083208"/>
          </a:xfrm>
          <a:prstGeom prst="rect">
            <a:avLst/>
          </a:prstGeom>
        </p:spPr>
      </p:pic>
    </p:spTree>
    <p:extLst>
      <p:ext uri="{BB962C8B-B14F-4D97-AF65-F5344CB8AC3E}">
        <p14:creationId xmlns:p14="http://schemas.microsoft.com/office/powerpoint/2010/main" val="61599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a:xfrm>
            <a:off x="971303" y="1528742"/>
            <a:ext cx="10249394" cy="4351338"/>
          </a:xfrm>
        </p:spPr>
        <p:txBody>
          <a:bodyPr>
            <a:normAutofit fontScale="70000" lnSpcReduction="20000"/>
          </a:bodyPr>
          <a:lstStyle/>
          <a:p>
            <a:pPr marL="0" indent="0">
              <a:buNone/>
            </a:pPr>
            <a:r>
              <a:rPr lang="en-US" b="1" u="sng" dirty="0"/>
              <a:t>Purpose</a:t>
            </a:r>
            <a:endParaRPr lang="en-US" dirty="0"/>
          </a:p>
          <a:p>
            <a:pPr marL="0" indent="0">
              <a:lnSpc>
                <a:spcPct val="120000"/>
              </a:lnSpc>
              <a:buNone/>
            </a:pPr>
            <a:r>
              <a:rPr lang="en-US" dirty="0"/>
              <a:t>The purpose of this policy is to establish guidelines and procedures for the </a:t>
            </a:r>
            <a:r>
              <a:rPr lang="en-US" b="1" dirty="0"/>
              <a:t>use of and recovery of costs for University facilities</a:t>
            </a:r>
            <a:r>
              <a:rPr lang="en-US" dirty="0"/>
              <a:t>. The facilities of the University exist for the primary purpose of assisting the University in fulfilling the University's educational mission. The University seeks to enrich members of the University community through its academic, cultural, and athletic programs and events. Furthermore, the University is committed to being an integral part of our surrounding community. Accordingly, the University's resources are to be used by students, faculty and staff and, when appropriate, sponsored groups and organizations </a:t>
            </a:r>
            <a:r>
              <a:rPr lang="en-US" sz="3100" dirty="0"/>
              <a:t>not</a:t>
            </a:r>
            <a:r>
              <a:rPr lang="en-US" dirty="0"/>
              <a:t> affiliated with the University. The University </a:t>
            </a:r>
            <a:r>
              <a:rPr lang="en-US" b="1" dirty="0"/>
              <a:t>reserves the right to deny the use of its facilities to any individual or group whose planned activity or event does not enhance the University's educational mission, or whose planned activity or event poses unusual or potentially costly problems</a:t>
            </a:r>
            <a:r>
              <a:rPr lang="en-US" dirty="0"/>
              <a:t>. Furthermore, the University reserves </a:t>
            </a:r>
            <a:r>
              <a:rPr lang="en-US" b="1" dirty="0"/>
              <a:t>the right to cancel or reschedule a scheduled event when it conflicts with University affairs or events sponsored by the University</a:t>
            </a:r>
            <a:r>
              <a:rPr lang="en-US" dirty="0"/>
              <a:t>.</a:t>
            </a:r>
          </a:p>
          <a:p>
            <a:pPr marL="0" indent="0">
              <a:buNone/>
            </a:pPr>
            <a:endParaRPr lang="en-US" dirty="0"/>
          </a:p>
          <a:p>
            <a:endParaRPr lang="en-US" dirty="0"/>
          </a:p>
        </p:txBody>
      </p:sp>
      <p:sp>
        <p:nvSpPr>
          <p:cNvPr id="4" name="Title 1">
            <a:extLst>
              <a:ext uri="{FF2B5EF4-FFF2-40B4-BE49-F238E27FC236}">
                <a16:creationId xmlns:a16="http://schemas.microsoft.com/office/drawing/2014/main" id="{9DD731A4-8649-4D41-958E-19B620E09B8E}"/>
              </a:ext>
            </a:extLst>
          </p:cNvPr>
          <p:cNvSpPr>
            <a:spLocks noGrp="1"/>
          </p:cNvSpPr>
          <p:nvPr>
            <p:ph type="title"/>
          </p:nvPr>
        </p:nvSpPr>
        <p:spPr>
          <a:xfrm>
            <a:off x="2092325" y="365125"/>
            <a:ext cx="9261475" cy="1325563"/>
          </a:xfrm>
        </p:spPr>
        <p:txBody>
          <a:bodyPr>
            <a:normAutofit/>
          </a:bodyPr>
          <a:lstStyle/>
          <a:p>
            <a:br>
              <a:rPr lang="en-US" dirty="0"/>
            </a:br>
            <a:endParaRPr lang="en-US" dirty="0"/>
          </a:p>
        </p:txBody>
      </p:sp>
      <p:sp>
        <p:nvSpPr>
          <p:cNvPr id="5" name="Title 1">
            <a:extLst>
              <a:ext uri="{FF2B5EF4-FFF2-40B4-BE49-F238E27FC236}">
                <a16:creationId xmlns:a16="http://schemas.microsoft.com/office/drawing/2014/main" id="{CE1D5726-4250-489F-9C0A-D6613F03E76C}"/>
              </a:ext>
            </a:extLst>
          </p:cNvPr>
          <p:cNvSpPr txBox="1">
            <a:spLocks/>
          </p:cNvSpPr>
          <p:nvPr/>
        </p:nvSpPr>
        <p:spPr>
          <a:xfrm>
            <a:off x="2092958" y="377000"/>
            <a:ext cx="926084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Policy 4200: University Facility Use and Cost</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0643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a:xfrm>
            <a:off x="1047929" y="1362487"/>
            <a:ext cx="10483011" cy="5228318"/>
          </a:xfrm>
        </p:spPr>
        <p:txBody>
          <a:bodyPr>
            <a:normAutofit fontScale="92500" lnSpcReduction="10000"/>
          </a:bodyPr>
          <a:lstStyle/>
          <a:p>
            <a:pPr marL="0" indent="0">
              <a:buNone/>
            </a:pPr>
            <a:r>
              <a:rPr lang="en-US" sz="2000" b="1" dirty="0"/>
              <a:t>Usage Rules (Additional Language)</a:t>
            </a:r>
            <a:endParaRPr lang="en-US" sz="2000" dirty="0"/>
          </a:p>
          <a:p>
            <a:r>
              <a:rPr lang="en-US" sz="2000" dirty="0"/>
              <a:t>All events must have an </a:t>
            </a:r>
            <a:r>
              <a:rPr lang="en-US" sz="2000" b="1" dirty="0"/>
              <a:t>institution-affiliated sponsor</a:t>
            </a:r>
            <a:r>
              <a:rPr lang="en-US" sz="2000" dirty="0"/>
              <a:t>. The sponsor must have </a:t>
            </a:r>
            <a:r>
              <a:rPr lang="en-US" sz="2000" b="1" dirty="0"/>
              <a:t>someone onsite </a:t>
            </a:r>
            <a:r>
              <a:rPr lang="en-US" sz="2000" dirty="0"/>
              <a:t>or </a:t>
            </a:r>
            <a:r>
              <a:rPr lang="en-US" sz="2000" b="1" dirty="0"/>
              <a:t>immediately available throughout the event</a:t>
            </a:r>
            <a:r>
              <a:rPr lang="en-US" sz="2000" dirty="0"/>
              <a:t>. Non-university groups or organizations must have a </a:t>
            </a:r>
            <a:r>
              <a:rPr lang="en-US" sz="2000" b="1" dirty="0"/>
              <a:t>university sponsor </a:t>
            </a:r>
            <a:r>
              <a:rPr lang="en-US" sz="2000" dirty="0"/>
              <a:t>to hold an event.  A </a:t>
            </a:r>
            <a:r>
              <a:rPr lang="en-US" sz="2000" b="1" dirty="0"/>
              <a:t>contractual agreement </a:t>
            </a:r>
            <a:r>
              <a:rPr lang="en-US" sz="2000" dirty="0"/>
              <a:t>for hosting an event (between a university entity and an external individual, group or organization) is considered a form of sponsorship for the purpose of this Policy.   </a:t>
            </a:r>
          </a:p>
          <a:p>
            <a:r>
              <a:rPr lang="en-US" sz="2000" dirty="0"/>
              <a:t>Certain locations are altogether prohibited from usage for events, </a:t>
            </a:r>
            <a:r>
              <a:rPr lang="en-US" sz="2000" b="1" dirty="0"/>
              <a:t>including residence halls, administrative buildings, and academic buildings during class time</a:t>
            </a:r>
            <a:r>
              <a:rPr lang="en-US" sz="2000" dirty="0"/>
              <a:t>.</a:t>
            </a:r>
          </a:p>
          <a:p>
            <a:r>
              <a:rPr lang="en-US" sz="2000" dirty="0"/>
              <a:t>An advance reservation process is required for </a:t>
            </a:r>
            <a:r>
              <a:rPr lang="en-US" sz="2000" b="1" dirty="0"/>
              <a:t>identified locations and such reservation includes an agreement to follow University facility use rules and to not violate state law. The person or entity making such reservation acknowledges these obligations and agrees to comply</a:t>
            </a:r>
            <a:r>
              <a:rPr lang="en-US" sz="2000" dirty="0"/>
              <a:t>.</a:t>
            </a:r>
          </a:p>
          <a:p>
            <a:r>
              <a:rPr lang="en-US" sz="2000" dirty="0"/>
              <a:t>Groups and individuals participating in the activities, whether sponsored or not, </a:t>
            </a:r>
            <a:r>
              <a:rPr lang="en-US" sz="2000" b="1" dirty="0"/>
              <a:t>are accountable for compliance with the provisions of this policy. Violations of this policy may be grounds for disciplinary action. Individuals or groups who invite non-University participants may be held accountable for such participants' compliance with this policy</a:t>
            </a:r>
            <a:r>
              <a:rPr lang="en-US" sz="2000" dirty="0"/>
              <a:t>.</a:t>
            </a:r>
          </a:p>
          <a:p>
            <a:r>
              <a:rPr lang="en-US" sz="2000" dirty="0"/>
              <a:t>No </a:t>
            </a:r>
            <a:r>
              <a:rPr lang="en-US" sz="2000" b="1" dirty="0"/>
              <a:t>illegal activity </a:t>
            </a:r>
            <a:r>
              <a:rPr lang="en-US" sz="2000" dirty="0"/>
              <a:t>is permitted at events.</a:t>
            </a:r>
          </a:p>
          <a:p>
            <a:r>
              <a:rPr lang="en-US" sz="2000" dirty="0"/>
              <a:t>Event participants cannot </a:t>
            </a:r>
            <a:r>
              <a:rPr lang="en-US" sz="2000" b="1" dirty="0"/>
              <a:t>obstruct vehicular or pedestrian traffic and cannot block ingress or egress </a:t>
            </a:r>
            <a:r>
              <a:rPr lang="en-US" sz="2000" dirty="0"/>
              <a:t>to facilities</a:t>
            </a:r>
          </a:p>
        </p:txBody>
      </p:sp>
      <p:sp>
        <p:nvSpPr>
          <p:cNvPr id="4" name="Title 1">
            <a:extLst>
              <a:ext uri="{FF2B5EF4-FFF2-40B4-BE49-F238E27FC236}">
                <a16:creationId xmlns:a16="http://schemas.microsoft.com/office/drawing/2014/main" id="{9DD731A4-8649-4D41-958E-19B620E09B8E}"/>
              </a:ext>
            </a:extLst>
          </p:cNvPr>
          <p:cNvSpPr>
            <a:spLocks noGrp="1"/>
          </p:cNvSpPr>
          <p:nvPr>
            <p:ph type="title"/>
          </p:nvPr>
        </p:nvSpPr>
        <p:spPr>
          <a:xfrm>
            <a:off x="2092325" y="365126"/>
            <a:ext cx="9261475" cy="872004"/>
          </a:xfrm>
        </p:spPr>
        <p:txBody>
          <a:bodyPr>
            <a:normAutofit fontScale="90000"/>
          </a:bodyPr>
          <a:lstStyle/>
          <a:p>
            <a:br>
              <a:rPr lang="en-US" dirty="0"/>
            </a:br>
            <a:endParaRPr lang="en-US" dirty="0"/>
          </a:p>
        </p:txBody>
      </p:sp>
      <p:sp>
        <p:nvSpPr>
          <p:cNvPr id="5" name="Title 1">
            <a:extLst>
              <a:ext uri="{FF2B5EF4-FFF2-40B4-BE49-F238E27FC236}">
                <a16:creationId xmlns:a16="http://schemas.microsoft.com/office/drawing/2014/main" id="{CE1D5726-4250-489F-9C0A-D6613F03E76C}"/>
              </a:ext>
            </a:extLst>
          </p:cNvPr>
          <p:cNvSpPr txBox="1">
            <a:spLocks/>
          </p:cNvSpPr>
          <p:nvPr/>
        </p:nvSpPr>
        <p:spPr>
          <a:xfrm>
            <a:off x="2092958" y="377001"/>
            <a:ext cx="9041207" cy="79558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Policy 4200: University Facility Use and Cost</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66606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F3B5E-9506-4B88-9B6D-D470CC0913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21086" y="956020"/>
            <a:ext cx="4949827" cy="4945960"/>
          </a:xfrm>
          <a:prstGeom prst="rect">
            <a:avLst/>
          </a:prstGeom>
        </p:spPr>
      </p:pic>
    </p:spTree>
    <p:extLst>
      <p:ext uri="{BB962C8B-B14F-4D97-AF65-F5344CB8AC3E}">
        <p14:creationId xmlns:p14="http://schemas.microsoft.com/office/powerpoint/2010/main" val="42910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91911-175D-4787-95B3-8089BFB0290D}"/>
              </a:ext>
            </a:extLst>
          </p:cNvPr>
          <p:cNvSpPr>
            <a:spLocks noGrp="1"/>
          </p:cNvSpPr>
          <p:nvPr>
            <p:ph type="title"/>
          </p:nvPr>
        </p:nvSpPr>
        <p:spPr>
          <a:xfrm>
            <a:off x="838200" y="3429000"/>
            <a:ext cx="10515600" cy="1262431"/>
          </a:xfrm>
        </p:spPr>
        <p:txBody>
          <a:bodyPr>
            <a:normAutofit/>
          </a:bodyPr>
          <a:lstStyle/>
          <a:p>
            <a:pPr algn="ctr"/>
            <a:r>
              <a:rPr lang="en-US" dirty="0">
                <a:ln w="0"/>
                <a:solidFill>
                  <a:srgbClr val="FF6600"/>
                </a:solidFill>
                <a:latin typeface="Calibri Light "/>
                <a:ea typeface="Calibri Light" charset="0"/>
                <a:cs typeface="Calibri Light" charset="0"/>
              </a:rPr>
              <a:t>Alexis Brooks-Walter</a:t>
            </a:r>
            <a:endParaRPr lang="en-US" dirty="0"/>
          </a:p>
        </p:txBody>
      </p:sp>
      <p:sp>
        <p:nvSpPr>
          <p:cNvPr id="5" name="Text Placeholder 4">
            <a:extLst>
              <a:ext uri="{FF2B5EF4-FFF2-40B4-BE49-F238E27FC236}">
                <a16:creationId xmlns:a16="http://schemas.microsoft.com/office/drawing/2014/main" id="{5E5C1553-111A-4379-B950-41A15D759426}"/>
              </a:ext>
            </a:extLst>
          </p:cNvPr>
          <p:cNvSpPr>
            <a:spLocks noGrp="1"/>
          </p:cNvSpPr>
          <p:nvPr>
            <p:ph type="body" idx="1"/>
          </p:nvPr>
        </p:nvSpPr>
        <p:spPr>
          <a:xfrm>
            <a:off x="180212" y="4691431"/>
            <a:ext cx="11831575" cy="874040"/>
          </a:xfrm>
        </p:spPr>
        <p:txBody>
          <a:bodyPr>
            <a:normAutofit fontScale="77500" lnSpcReduction="20000"/>
          </a:bodyPr>
          <a:lstStyle/>
          <a:p>
            <a:pPr algn="ctr"/>
            <a:r>
              <a:rPr lang="en-US" sz="4800" b="1" dirty="0">
                <a:ln w="0"/>
                <a:solidFill>
                  <a:schemeClr val="accent1">
                    <a:lumMod val="75000"/>
                  </a:schemeClr>
                </a:solidFill>
                <a:latin typeface="Calibri Light "/>
                <a:ea typeface="Calibri Light" charset="0"/>
                <a:cs typeface="Calibri Light" charset="0"/>
              </a:rPr>
              <a:t>Vice President of Student Affairs and Enrollment Management </a:t>
            </a:r>
          </a:p>
        </p:txBody>
      </p:sp>
    </p:spTree>
    <p:extLst>
      <p:ext uri="{BB962C8B-B14F-4D97-AF65-F5344CB8AC3E}">
        <p14:creationId xmlns:p14="http://schemas.microsoft.com/office/powerpoint/2010/main" val="191521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F945-04DA-46A5-9B65-80B4E1CDEC5F}"/>
              </a:ext>
            </a:extLst>
          </p:cNvPr>
          <p:cNvSpPr>
            <a:spLocks noGrp="1"/>
          </p:cNvSpPr>
          <p:nvPr>
            <p:ph type="title" idx="4294967295"/>
          </p:nvPr>
        </p:nvSpPr>
        <p:spPr>
          <a:xfrm>
            <a:off x="2410409" y="-263980"/>
            <a:ext cx="9261475" cy="1325563"/>
          </a:xfrm>
        </p:spPr>
        <p:txBody>
          <a:bodyPr/>
          <a:lstStyle/>
          <a:p>
            <a:pPr algn="ctr"/>
            <a:r>
              <a:rPr lang="en-US" dirty="0"/>
              <a:t>Fall 2024 Admission Update</a:t>
            </a:r>
          </a:p>
        </p:txBody>
      </p:sp>
      <p:graphicFrame>
        <p:nvGraphicFramePr>
          <p:cNvPr id="6" name="Table 5">
            <a:extLst>
              <a:ext uri="{FF2B5EF4-FFF2-40B4-BE49-F238E27FC236}">
                <a16:creationId xmlns:a16="http://schemas.microsoft.com/office/drawing/2014/main" id="{91234437-FA28-4D63-A1D6-EFEC08A941D2}"/>
              </a:ext>
            </a:extLst>
          </p:cNvPr>
          <p:cNvGraphicFramePr>
            <a:graphicFrameLocks noGrp="1"/>
          </p:cNvGraphicFramePr>
          <p:nvPr>
            <p:extLst>
              <p:ext uri="{D42A27DB-BD31-4B8C-83A1-F6EECF244321}">
                <p14:modId xmlns:p14="http://schemas.microsoft.com/office/powerpoint/2010/main" val="2600216835"/>
              </p:ext>
            </p:extLst>
          </p:nvPr>
        </p:nvGraphicFramePr>
        <p:xfrm>
          <a:off x="2410409" y="1051751"/>
          <a:ext cx="8976048" cy="4031236"/>
        </p:xfrm>
        <a:graphic>
          <a:graphicData uri="http://schemas.openxmlformats.org/drawingml/2006/table">
            <a:tbl>
              <a:tblPr>
                <a:tableStyleId>{69CF1AB2-1976-4502-BF36-3FF5EA218861}</a:tableStyleId>
              </a:tblPr>
              <a:tblGrid>
                <a:gridCol w="2231334">
                  <a:extLst>
                    <a:ext uri="{9D8B030D-6E8A-4147-A177-3AD203B41FA5}">
                      <a16:colId xmlns:a16="http://schemas.microsoft.com/office/drawing/2014/main" val="2904076474"/>
                    </a:ext>
                  </a:extLst>
                </a:gridCol>
                <a:gridCol w="2231334">
                  <a:extLst>
                    <a:ext uri="{9D8B030D-6E8A-4147-A177-3AD203B41FA5}">
                      <a16:colId xmlns:a16="http://schemas.microsoft.com/office/drawing/2014/main" val="3379622216"/>
                    </a:ext>
                  </a:extLst>
                </a:gridCol>
                <a:gridCol w="2180621">
                  <a:extLst>
                    <a:ext uri="{9D8B030D-6E8A-4147-A177-3AD203B41FA5}">
                      <a16:colId xmlns:a16="http://schemas.microsoft.com/office/drawing/2014/main" val="2588720782"/>
                    </a:ext>
                  </a:extLst>
                </a:gridCol>
                <a:gridCol w="2332759">
                  <a:extLst>
                    <a:ext uri="{9D8B030D-6E8A-4147-A177-3AD203B41FA5}">
                      <a16:colId xmlns:a16="http://schemas.microsoft.com/office/drawing/2014/main" val="2700524736"/>
                    </a:ext>
                  </a:extLst>
                </a:gridCol>
              </a:tblGrid>
              <a:tr h="438539">
                <a:tc>
                  <a:txBody>
                    <a:bodyPr/>
                    <a:lstStyle/>
                    <a:p>
                      <a:pPr algn="ctr" fontAlgn="b"/>
                      <a:endParaRPr lang="en-US" sz="2400" b="0" i="0" u="none" strike="noStrike" dirty="0">
                        <a:effectLst/>
                        <a:latin typeface="+mn-lt"/>
                      </a:endParaRPr>
                    </a:p>
                  </a:txBody>
                  <a:tcPr marL="9024" marR="9024" marT="9024" marB="0" anchor="b"/>
                </a:tc>
                <a:tc>
                  <a:txBody>
                    <a:bodyPr/>
                    <a:lstStyle/>
                    <a:p>
                      <a:pPr algn="ctr" fontAlgn="b"/>
                      <a:r>
                        <a:rPr lang="en-US" sz="2400" u="none" strike="noStrike" dirty="0">
                          <a:effectLst/>
                          <a:latin typeface="+mn-lt"/>
                        </a:rPr>
                        <a:t>Fall 2022</a:t>
                      </a:r>
                      <a:endParaRPr lang="en-US" sz="2400" b="0" i="0" u="none" strike="noStrike" dirty="0">
                        <a:effectLst/>
                        <a:latin typeface="+mn-lt"/>
                      </a:endParaRPr>
                    </a:p>
                  </a:txBody>
                  <a:tcPr marL="9024" marR="9024" marT="9024" marB="0" anchor="b"/>
                </a:tc>
                <a:tc>
                  <a:txBody>
                    <a:bodyPr/>
                    <a:lstStyle/>
                    <a:p>
                      <a:pPr algn="ctr" fontAlgn="b"/>
                      <a:r>
                        <a:rPr lang="en-US" sz="2400" u="none" strike="noStrike" dirty="0">
                          <a:effectLst/>
                          <a:latin typeface="+mn-lt"/>
                        </a:rPr>
                        <a:t>Fall 2023</a:t>
                      </a:r>
                      <a:endParaRPr lang="en-US" sz="2400" b="0" i="0" u="none" strike="noStrike" dirty="0">
                        <a:effectLst/>
                        <a:latin typeface="+mn-lt"/>
                      </a:endParaRPr>
                    </a:p>
                  </a:txBody>
                  <a:tcPr marL="9024" marR="9024" marT="9024" marB="0" anchor="b"/>
                </a:tc>
                <a:tc>
                  <a:txBody>
                    <a:bodyPr/>
                    <a:lstStyle/>
                    <a:p>
                      <a:pPr algn="ctr" fontAlgn="b"/>
                      <a:r>
                        <a:rPr lang="en-US" sz="2400" b="1" u="none" strike="noStrike" dirty="0">
                          <a:effectLst/>
                          <a:latin typeface="+mn-lt"/>
                        </a:rPr>
                        <a:t>Fall 2024</a:t>
                      </a:r>
                      <a:endParaRPr lang="en-US" sz="2400" b="1" i="0" u="none" strike="noStrike" dirty="0">
                        <a:effectLst/>
                        <a:latin typeface="+mn-lt"/>
                      </a:endParaRPr>
                    </a:p>
                  </a:txBody>
                  <a:tcPr marL="9024" marR="9024" marT="9024" marB="0" anchor="b"/>
                </a:tc>
                <a:extLst>
                  <a:ext uri="{0D108BD9-81ED-4DB2-BD59-A6C34878D82A}">
                    <a16:rowId xmlns:a16="http://schemas.microsoft.com/office/drawing/2014/main" val="1781655164"/>
                  </a:ext>
                </a:extLst>
              </a:tr>
              <a:tr h="339612">
                <a:tc gridSpan="4">
                  <a:txBody>
                    <a:bodyPr/>
                    <a:lstStyle/>
                    <a:p>
                      <a:pPr algn="ctr" fontAlgn="b"/>
                      <a:r>
                        <a:rPr lang="en-US" sz="2400" b="1" u="none" strike="noStrike" dirty="0">
                          <a:solidFill>
                            <a:schemeClr val="bg1"/>
                          </a:solidFill>
                          <a:effectLst/>
                          <a:latin typeface="+mn-lt"/>
                        </a:rPr>
                        <a:t>Undergraduate (Freshmen)</a:t>
                      </a:r>
                      <a:endParaRPr lang="en-US" sz="2400" b="1" i="0" u="none" strike="noStrike" dirty="0">
                        <a:solidFill>
                          <a:schemeClr val="bg1"/>
                        </a:solidFill>
                        <a:effectLst/>
                        <a:latin typeface="+mn-lt"/>
                      </a:endParaRPr>
                    </a:p>
                  </a:txBody>
                  <a:tcPr marL="9024" marR="9024" marT="9024" marB="0" anchor="b">
                    <a:solidFill>
                      <a:srgbClr val="2F5597"/>
                    </a:solidFill>
                  </a:tcPr>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extLst>
                  <a:ext uri="{0D108BD9-81ED-4DB2-BD59-A6C34878D82A}">
                    <a16:rowId xmlns:a16="http://schemas.microsoft.com/office/drawing/2014/main" val="630871617"/>
                  </a:ext>
                </a:extLst>
              </a:tr>
              <a:tr h="397873">
                <a:tc>
                  <a:txBody>
                    <a:bodyPr/>
                    <a:lstStyle/>
                    <a:p>
                      <a:pPr algn="ctr" fontAlgn="b"/>
                      <a:r>
                        <a:rPr lang="en-US" sz="2400" u="none" strike="noStrike" dirty="0">
                          <a:effectLst/>
                          <a:latin typeface="+mn-lt"/>
                        </a:rPr>
                        <a:t>Applications</a:t>
                      </a:r>
                      <a:endParaRPr lang="en-US" sz="2400" b="0" i="0" u="none" strike="noStrike" dirty="0">
                        <a:effectLst/>
                        <a:latin typeface="+mn-lt"/>
                      </a:endParaRPr>
                    </a:p>
                  </a:txBody>
                  <a:tcPr marL="9024" marR="9024" marT="9024" marB="0" anchor="b"/>
                </a:tc>
                <a:tc>
                  <a:txBody>
                    <a:bodyPr/>
                    <a:lstStyle/>
                    <a:p>
                      <a:pPr algn="ctr" fontAlgn="b"/>
                      <a:r>
                        <a:rPr lang="en-US" sz="2800" b="0" i="0" u="none" strike="noStrike" dirty="0">
                          <a:effectLst/>
                          <a:latin typeface="+mn-lt"/>
                        </a:rPr>
                        <a:t>13,722</a:t>
                      </a:r>
                    </a:p>
                  </a:txBody>
                  <a:tcPr marL="9525" marR="9525" marT="9525" marB="0" anchor="b"/>
                </a:tc>
                <a:tc>
                  <a:txBody>
                    <a:bodyPr/>
                    <a:lstStyle/>
                    <a:p>
                      <a:pPr algn="ctr" fontAlgn="b"/>
                      <a:r>
                        <a:rPr lang="en-US" sz="2800" b="0" i="0" u="none" strike="noStrike" dirty="0">
                          <a:effectLst/>
                          <a:latin typeface="+mn-lt"/>
                        </a:rPr>
                        <a:t>25,684</a:t>
                      </a:r>
                    </a:p>
                  </a:txBody>
                  <a:tcPr marL="9525" marR="9525" marT="9525" marB="0" anchor="b"/>
                </a:tc>
                <a:tc>
                  <a:txBody>
                    <a:bodyPr/>
                    <a:lstStyle/>
                    <a:p>
                      <a:pPr algn="ctr" fontAlgn="b"/>
                      <a:r>
                        <a:rPr lang="en-US" sz="2800" b="1" i="0" u="none" strike="noStrike" dirty="0">
                          <a:effectLst/>
                          <a:latin typeface="+mn-lt"/>
                        </a:rPr>
                        <a:t>26,813</a:t>
                      </a:r>
                    </a:p>
                  </a:txBody>
                  <a:tcPr marL="9525" marR="9525" marT="9525" marB="0" anchor="b"/>
                </a:tc>
                <a:extLst>
                  <a:ext uri="{0D108BD9-81ED-4DB2-BD59-A6C34878D82A}">
                    <a16:rowId xmlns:a16="http://schemas.microsoft.com/office/drawing/2014/main" val="908854304"/>
                  </a:ext>
                </a:extLst>
              </a:tr>
              <a:tr h="468084">
                <a:tc>
                  <a:txBody>
                    <a:bodyPr/>
                    <a:lstStyle/>
                    <a:p>
                      <a:pPr algn="ctr" fontAlgn="b"/>
                      <a:r>
                        <a:rPr lang="en-US" sz="2400" u="none" strike="noStrike" dirty="0">
                          <a:effectLst/>
                          <a:latin typeface="+mn-lt"/>
                        </a:rPr>
                        <a:t>Admits</a:t>
                      </a:r>
                      <a:endParaRPr lang="en-US" sz="2400" b="0" i="0" u="none" strike="noStrike" dirty="0">
                        <a:effectLst/>
                        <a:latin typeface="+mn-lt"/>
                      </a:endParaRPr>
                    </a:p>
                  </a:txBody>
                  <a:tcPr marL="9024" marR="9024" marT="9024" marB="0" anchor="b"/>
                </a:tc>
                <a:tc>
                  <a:txBody>
                    <a:bodyPr/>
                    <a:lstStyle/>
                    <a:p>
                      <a:pPr algn="ctr" fontAlgn="b"/>
                      <a:r>
                        <a:rPr lang="en-US" sz="2800" b="0" i="0" u="none" strike="noStrike" dirty="0">
                          <a:effectLst/>
                          <a:latin typeface="+mn-lt"/>
                        </a:rPr>
                        <a:t>7,511</a:t>
                      </a:r>
                    </a:p>
                  </a:txBody>
                  <a:tcPr marL="9525" marR="9525" marT="9525" marB="0" anchor="b"/>
                </a:tc>
                <a:tc>
                  <a:txBody>
                    <a:bodyPr/>
                    <a:lstStyle/>
                    <a:p>
                      <a:pPr algn="ctr" fontAlgn="b"/>
                      <a:r>
                        <a:rPr lang="en-US" sz="2800" b="0" i="0" u="none" strike="noStrike" dirty="0">
                          <a:effectLst/>
                          <a:latin typeface="+mn-lt"/>
                        </a:rPr>
                        <a:t>9,461</a:t>
                      </a:r>
                    </a:p>
                  </a:txBody>
                  <a:tcPr marL="9525" marR="9525" marT="9525" marB="0" anchor="b"/>
                </a:tc>
                <a:tc>
                  <a:txBody>
                    <a:bodyPr/>
                    <a:lstStyle/>
                    <a:p>
                      <a:pPr algn="ctr" fontAlgn="b"/>
                      <a:r>
                        <a:rPr lang="en-US" sz="2800" b="1" i="0" u="none" strike="noStrike" dirty="0">
                          <a:effectLst/>
                          <a:latin typeface="+mn-lt"/>
                        </a:rPr>
                        <a:t>10,734</a:t>
                      </a:r>
                    </a:p>
                  </a:txBody>
                  <a:tcPr marL="9525" marR="9525" marT="9525" marB="0" anchor="b"/>
                </a:tc>
                <a:extLst>
                  <a:ext uri="{0D108BD9-81ED-4DB2-BD59-A6C34878D82A}">
                    <a16:rowId xmlns:a16="http://schemas.microsoft.com/office/drawing/2014/main" val="3726959029"/>
                  </a:ext>
                </a:extLst>
              </a:tr>
              <a:tr h="421276">
                <a:tc>
                  <a:txBody>
                    <a:bodyPr/>
                    <a:lstStyle/>
                    <a:p>
                      <a:pPr algn="ctr" fontAlgn="b"/>
                      <a:r>
                        <a:rPr lang="en-US" sz="2400" u="none" strike="noStrike" dirty="0">
                          <a:effectLst/>
                          <a:latin typeface="+mn-lt"/>
                        </a:rPr>
                        <a:t>Deposits</a:t>
                      </a:r>
                      <a:endParaRPr lang="en-US" sz="2400" b="0" i="0" u="none" strike="noStrike" dirty="0">
                        <a:effectLst/>
                        <a:latin typeface="+mn-lt"/>
                      </a:endParaRPr>
                    </a:p>
                  </a:txBody>
                  <a:tcPr marL="9024" marR="9024" marT="9024" marB="0" anchor="b"/>
                </a:tc>
                <a:tc>
                  <a:txBody>
                    <a:bodyPr/>
                    <a:lstStyle/>
                    <a:p>
                      <a:pPr algn="ctr" fontAlgn="b"/>
                      <a:r>
                        <a:rPr lang="en-US" sz="2800" b="0" i="0" u="none" strike="noStrike" dirty="0">
                          <a:effectLst/>
                          <a:latin typeface="+mn-lt"/>
                        </a:rPr>
                        <a:t>1,533</a:t>
                      </a:r>
                    </a:p>
                  </a:txBody>
                  <a:tcPr marL="9525" marR="9525" marT="9525" marB="0" anchor="b"/>
                </a:tc>
                <a:tc>
                  <a:txBody>
                    <a:bodyPr/>
                    <a:lstStyle/>
                    <a:p>
                      <a:pPr algn="ctr" fontAlgn="b"/>
                      <a:r>
                        <a:rPr lang="en-US" sz="2800" b="0" i="0" u="none" strike="noStrike" dirty="0">
                          <a:effectLst/>
                          <a:latin typeface="+mn-lt"/>
                        </a:rPr>
                        <a:t>1,688</a:t>
                      </a:r>
                    </a:p>
                  </a:txBody>
                  <a:tcPr marL="9525" marR="9525" marT="9525" marB="0" anchor="b"/>
                </a:tc>
                <a:tc>
                  <a:txBody>
                    <a:bodyPr/>
                    <a:lstStyle/>
                    <a:p>
                      <a:pPr algn="ctr" fontAlgn="b"/>
                      <a:r>
                        <a:rPr lang="en-US" sz="2800" b="1" i="0" u="none" strike="noStrike" dirty="0">
                          <a:effectLst/>
                          <a:latin typeface="+mn-lt"/>
                        </a:rPr>
                        <a:t>1,790</a:t>
                      </a:r>
                    </a:p>
                  </a:txBody>
                  <a:tcPr marL="9525" marR="9525" marT="9525" marB="0" anchor="b"/>
                </a:tc>
                <a:extLst>
                  <a:ext uri="{0D108BD9-81ED-4DB2-BD59-A6C34878D82A}">
                    <a16:rowId xmlns:a16="http://schemas.microsoft.com/office/drawing/2014/main" val="2541809917"/>
                  </a:ext>
                </a:extLst>
              </a:tr>
              <a:tr h="333181">
                <a:tc gridSpan="4">
                  <a:txBody>
                    <a:bodyPr/>
                    <a:lstStyle/>
                    <a:p>
                      <a:pPr algn="ctr" fontAlgn="b"/>
                      <a:r>
                        <a:rPr lang="en-US" sz="2400" b="1" u="none" strike="noStrike" dirty="0">
                          <a:solidFill>
                            <a:schemeClr val="bg1"/>
                          </a:solidFill>
                          <a:effectLst/>
                          <a:latin typeface="+mn-lt"/>
                        </a:rPr>
                        <a:t>Transfer</a:t>
                      </a:r>
                      <a:endParaRPr lang="en-US" sz="2400" b="1" i="0" u="none" strike="noStrike" dirty="0">
                        <a:solidFill>
                          <a:schemeClr val="bg1"/>
                        </a:solidFill>
                        <a:effectLst/>
                        <a:latin typeface="+mn-lt"/>
                      </a:endParaRPr>
                    </a:p>
                  </a:txBody>
                  <a:tcPr marL="9024" marR="9024" marT="9024" marB="0" anchor="b">
                    <a:solidFill>
                      <a:srgbClr val="2F5597"/>
                    </a:solidFill>
                  </a:tcPr>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extLst>
                  <a:ext uri="{0D108BD9-81ED-4DB2-BD59-A6C34878D82A}">
                    <a16:rowId xmlns:a16="http://schemas.microsoft.com/office/drawing/2014/main" val="2085298926"/>
                  </a:ext>
                </a:extLst>
              </a:tr>
              <a:tr h="528937">
                <a:tc>
                  <a:txBody>
                    <a:bodyPr/>
                    <a:lstStyle/>
                    <a:p>
                      <a:pPr algn="ctr" fontAlgn="b"/>
                      <a:r>
                        <a:rPr lang="en-US" sz="2400" u="none" strike="noStrike" dirty="0">
                          <a:effectLst/>
                          <a:latin typeface="+mn-lt"/>
                        </a:rPr>
                        <a:t>Applications</a:t>
                      </a:r>
                      <a:endParaRPr lang="en-US" sz="2400" b="0" i="0" u="none" strike="noStrike" dirty="0">
                        <a:effectLst/>
                        <a:latin typeface="+mn-lt"/>
                      </a:endParaRPr>
                    </a:p>
                  </a:txBody>
                  <a:tcPr marL="9024" marR="9024" marT="9024" marB="0" anchor="b"/>
                </a:tc>
                <a:tc>
                  <a:txBody>
                    <a:bodyPr/>
                    <a:lstStyle/>
                    <a:p>
                      <a:pPr algn="ctr" fontAlgn="b"/>
                      <a:r>
                        <a:rPr lang="en-US" sz="2800" b="0" i="0" u="none" strike="noStrike" dirty="0">
                          <a:effectLst/>
                          <a:latin typeface="+mn-lt"/>
                        </a:rPr>
                        <a:t>1,243</a:t>
                      </a:r>
                    </a:p>
                  </a:txBody>
                  <a:tcPr marL="9525" marR="9525" marT="9525" marB="0" anchor="b"/>
                </a:tc>
                <a:tc>
                  <a:txBody>
                    <a:bodyPr/>
                    <a:lstStyle/>
                    <a:p>
                      <a:pPr algn="ctr" fontAlgn="b"/>
                      <a:r>
                        <a:rPr lang="en-US" sz="2800" b="0" i="0" u="none" strike="noStrike" dirty="0">
                          <a:effectLst/>
                          <a:latin typeface="+mn-lt"/>
                        </a:rPr>
                        <a:t>1,497</a:t>
                      </a:r>
                    </a:p>
                  </a:txBody>
                  <a:tcPr marL="9525" marR="9525" marT="9525" marB="0" anchor="b"/>
                </a:tc>
                <a:tc>
                  <a:txBody>
                    <a:bodyPr/>
                    <a:lstStyle/>
                    <a:p>
                      <a:pPr algn="ctr" fontAlgn="b"/>
                      <a:r>
                        <a:rPr lang="en-US" sz="2800" b="1" i="0" u="none" strike="noStrike" dirty="0">
                          <a:effectLst/>
                          <a:latin typeface="+mn-lt"/>
                        </a:rPr>
                        <a:t>1,593</a:t>
                      </a:r>
                    </a:p>
                  </a:txBody>
                  <a:tcPr marL="9525" marR="9525" marT="9525" marB="0" anchor="b"/>
                </a:tc>
                <a:extLst>
                  <a:ext uri="{0D108BD9-81ED-4DB2-BD59-A6C34878D82A}">
                    <a16:rowId xmlns:a16="http://schemas.microsoft.com/office/drawing/2014/main" val="474293266"/>
                  </a:ext>
                </a:extLst>
              </a:tr>
              <a:tr h="486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latin typeface="+mn-lt"/>
                        </a:rPr>
                        <a:t>Admits</a:t>
                      </a:r>
                      <a:endParaRPr lang="en-US" sz="2400" b="0" i="0" u="none" strike="noStrike" dirty="0">
                        <a:effectLst/>
                        <a:latin typeface="+mn-lt"/>
                      </a:endParaRPr>
                    </a:p>
                  </a:txBody>
                  <a:tcPr marL="9024" marR="9024" marT="9024" marB="0" anchor="b"/>
                </a:tc>
                <a:tc>
                  <a:txBody>
                    <a:bodyPr/>
                    <a:lstStyle/>
                    <a:p>
                      <a:pPr algn="ctr" fontAlgn="b"/>
                      <a:r>
                        <a:rPr lang="en-US" sz="2800" b="0" i="0" u="none" strike="noStrike" dirty="0">
                          <a:effectLst/>
                          <a:latin typeface="+mn-lt"/>
                        </a:rPr>
                        <a:t>509</a:t>
                      </a:r>
                    </a:p>
                  </a:txBody>
                  <a:tcPr marL="9525" marR="9525" marT="9525" marB="0" anchor="b"/>
                </a:tc>
                <a:tc>
                  <a:txBody>
                    <a:bodyPr/>
                    <a:lstStyle/>
                    <a:p>
                      <a:pPr algn="ctr" fontAlgn="b"/>
                      <a:r>
                        <a:rPr lang="en-US" sz="2800" b="0" i="0" u="none" strike="noStrike">
                          <a:effectLst/>
                          <a:latin typeface="+mn-lt"/>
                        </a:rPr>
                        <a:t>441</a:t>
                      </a:r>
                    </a:p>
                  </a:txBody>
                  <a:tcPr marL="9525" marR="9525" marT="9525" marB="0" anchor="b"/>
                </a:tc>
                <a:tc>
                  <a:txBody>
                    <a:bodyPr/>
                    <a:lstStyle/>
                    <a:p>
                      <a:pPr algn="ctr" fontAlgn="b"/>
                      <a:r>
                        <a:rPr lang="en-US" sz="2800" b="1" i="0" u="none" strike="noStrike" dirty="0">
                          <a:effectLst/>
                          <a:latin typeface="+mn-lt"/>
                        </a:rPr>
                        <a:t>589</a:t>
                      </a:r>
                    </a:p>
                  </a:txBody>
                  <a:tcPr marL="9525" marR="9525" marT="9525" marB="0" anchor="b"/>
                </a:tc>
                <a:extLst>
                  <a:ext uri="{0D108BD9-81ED-4DB2-BD59-A6C34878D82A}">
                    <a16:rowId xmlns:a16="http://schemas.microsoft.com/office/drawing/2014/main" val="3704774431"/>
                  </a:ext>
                </a:extLst>
              </a:tr>
              <a:tr h="4868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latin typeface="+mn-lt"/>
                        </a:rPr>
                        <a:t>Deposits</a:t>
                      </a:r>
                      <a:endParaRPr lang="en-US" sz="2400" b="0" i="0" u="none" strike="noStrike" dirty="0">
                        <a:effectLst/>
                        <a:latin typeface="+mn-lt"/>
                      </a:endParaRPr>
                    </a:p>
                  </a:txBody>
                  <a:tcPr marL="9024" marR="9024" marT="9024" marB="0" anchor="b"/>
                </a:tc>
                <a:tc>
                  <a:txBody>
                    <a:bodyPr/>
                    <a:lstStyle/>
                    <a:p>
                      <a:pPr algn="ctr" fontAlgn="b"/>
                      <a:r>
                        <a:rPr lang="en-US" sz="2800" b="0" i="0" u="none" strike="noStrike" dirty="0">
                          <a:effectLst/>
                          <a:latin typeface="+mn-lt"/>
                        </a:rPr>
                        <a:t>291</a:t>
                      </a:r>
                    </a:p>
                  </a:txBody>
                  <a:tcPr marL="9525" marR="9525" marT="9525" marB="0" anchor="b"/>
                </a:tc>
                <a:tc>
                  <a:txBody>
                    <a:bodyPr/>
                    <a:lstStyle/>
                    <a:p>
                      <a:pPr algn="ctr" fontAlgn="b"/>
                      <a:r>
                        <a:rPr lang="en-US" sz="2800" b="0" i="0" u="none" strike="noStrike" dirty="0">
                          <a:effectLst/>
                          <a:latin typeface="+mn-lt"/>
                        </a:rPr>
                        <a:t>282</a:t>
                      </a:r>
                    </a:p>
                  </a:txBody>
                  <a:tcPr marL="9525" marR="9525" marT="9525" marB="0" anchor="b"/>
                </a:tc>
                <a:tc>
                  <a:txBody>
                    <a:bodyPr/>
                    <a:lstStyle/>
                    <a:p>
                      <a:pPr algn="ctr" fontAlgn="b"/>
                      <a:r>
                        <a:rPr lang="en-US" sz="2800" b="1" i="0" u="none" strike="noStrike" dirty="0">
                          <a:effectLst/>
                          <a:latin typeface="+mn-lt"/>
                        </a:rPr>
                        <a:t>347</a:t>
                      </a:r>
                    </a:p>
                  </a:txBody>
                  <a:tcPr marL="9525" marR="9525" marT="9525" marB="0" anchor="b"/>
                </a:tc>
                <a:extLst>
                  <a:ext uri="{0D108BD9-81ED-4DB2-BD59-A6C34878D82A}">
                    <a16:rowId xmlns:a16="http://schemas.microsoft.com/office/drawing/2014/main" val="97074781"/>
                  </a:ext>
                </a:extLst>
              </a:tr>
            </a:tbl>
          </a:graphicData>
        </a:graphic>
      </p:graphicFrame>
      <p:pic>
        <p:nvPicPr>
          <p:cNvPr id="4" name="Picture 3">
            <a:extLst>
              <a:ext uri="{FF2B5EF4-FFF2-40B4-BE49-F238E27FC236}">
                <a16:creationId xmlns:a16="http://schemas.microsoft.com/office/drawing/2014/main" id="{D18F4B3C-0D74-496A-BB52-EC6837703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433" y="5231589"/>
            <a:ext cx="7620000" cy="1981200"/>
          </a:xfrm>
          <a:prstGeom prst="rect">
            <a:avLst/>
          </a:prstGeom>
        </p:spPr>
      </p:pic>
    </p:spTree>
    <p:extLst>
      <p:ext uri="{BB962C8B-B14F-4D97-AF65-F5344CB8AC3E}">
        <p14:creationId xmlns:p14="http://schemas.microsoft.com/office/powerpoint/2010/main" val="173330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p:txBody>
          <a:bodyPr/>
          <a:lstStyle/>
          <a:p>
            <a:r>
              <a:rPr lang="en-US" dirty="0"/>
              <a:t>Student Expression and Assembly </a:t>
            </a:r>
          </a:p>
        </p:txBody>
      </p:sp>
      <p:sp>
        <p:nvSpPr>
          <p:cNvPr id="3" name="Content Placeholder 2">
            <a:extLst>
              <a:ext uri="{FF2B5EF4-FFF2-40B4-BE49-F238E27FC236}">
                <a16:creationId xmlns:a16="http://schemas.microsoft.com/office/drawing/2014/main" id="{92894EB6-F3EB-4E07-BE94-D27E29B57F1F}"/>
              </a:ext>
            </a:extLst>
          </p:cNvPr>
          <p:cNvSpPr>
            <a:spLocks noGrp="1"/>
          </p:cNvSpPr>
          <p:nvPr>
            <p:ph idx="1"/>
          </p:nvPr>
        </p:nvSpPr>
        <p:spPr/>
        <p:txBody>
          <a:bodyPr/>
          <a:lstStyle/>
          <a:p>
            <a:r>
              <a:rPr lang="en-US" dirty="0"/>
              <a:t>Add/edit verbiage is Student Code of Conduct</a:t>
            </a:r>
          </a:p>
          <a:p>
            <a:r>
              <a:rPr lang="en-US" dirty="0"/>
              <a:t>Update language in two University Policies</a:t>
            </a:r>
          </a:p>
          <a:p>
            <a:pPr lvl="1"/>
            <a:r>
              <a:rPr lang="en-US" dirty="0"/>
              <a:t>Policy 5902: Building Permits for Temporary Structures</a:t>
            </a:r>
          </a:p>
          <a:p>
            <a:pPr lvl="1"/>
            <a:r>
              <a:rPr lang="en-US" dirty="0"/>
              <a:t>Policy 4200: University Facility Use and Cost Recovery Policy</a:t>
            </a:r>
          </a:p>
        </p:txBody>
      </p:sp>
      <p:pic>
        <p:nvPicPr>
          <p:cNvPr id="5" name="Picture 4">
            <a:extLst>
              <a:ext uri="{FF2B5EF4-FFF2-40B4-BE49-F238E27FC236}">
                <a16:creationId xmlns:a16="http://schemas.microsoft.com/office/drawing/2014/main" id="{1C5EACDB-296E-41DA-9CC3-EAC514E152EB}"/>
              </a:ext>
            </a:extLst>
          </p:cNvPr>
          <p:cNvPicPr>
            <a:picLocks noChangeAspect="1"/>
          </p:cNvPicPr>
          <p:nvPr/>
        </p:nvPicPr>
        <p:blipFill rotWithShape="1">
          <a:blip r:embed="rId2">
            <a:extLst>
              <a:ext uri="{28A0092B-C50C-407E-A947-70E740481C1C}">
                <a14:useLocalDpi xmlns:a14="http://schemas.microsoft.com/office/drawing/2010/main" val="0"/>
              </a:ext>
            </a:extLst>
          </a:blip>
          <a:srcRect t="19532"/>
          <a:stretch/>
        </p:blipFill>
        <p:spPr>
          <a:xfrm>
            <a:off x="3764538" y="3912664"/>
            <a:ext cx="5052029" cy="2711872"/>
          </a:xfrm>
          <a:prstGeom prst="rect">
            <a:avLst/>
          </a:prstGeom>
        </p:spPr>
      </p:pic>
    </p:spTree>
    <p:extLst>
      <p:ext uri="{BB962C8B-B14F-4D97-AF65-F5344CB8AC3E}">
        <p14:creationId xmlns:p14="http://schemas.microsoft.com/office/powerpoint/2010/main" val="2285681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F945-04DA-46A5-9B65-80B4E1CDEC5F}"/>
              </a:ext>
            </a:extLst>
          </p:cNvPr>
          <p:cNvSpPr>
            <a:spLocks noGrp="1"/>
          </p:cNvSpPr>
          <p:nvPr>
            <p:ph type="title"/>
          </p:nvPr>
        </p:nvSpPr>
        <p:spPr>
          <a:xfrm>
            <a:off x="2125616" y="27787"/>
            <a:ext cx="9260841" cy="1325563"/>
          </a:xfrm>
        </p:spPr>
        <p:txBody>
          <a:bodyPr/>
          <a:lstStyle/>
          <a:p>
            <a:pPr algn="ctr"/>
            <a:r>
              <a:rPr lang="en-US" dirty="0"/>
              <a:t>Fall 2024 Admission (Graduate)</a:t>
            </a:r>
          </a:p>
        </p:txBody>
      </p:sp>
      <p:graphicFrame>
        <p:nvGraphicFramePr>
          <p:cNvPr id="6" name="Table 5">
            <a:extLst>
              <a:ext uri="{FF2B5EF4-FFF2-40B4-BE49-F238E27FC236}">
                <a16:creationId xmlns:a16="http://schemas.microsoft.com/office/drawing/2014/main" id="{91234437-FA28-4D63-A1D6-EFEC08A941D2}"/>
              </a:ext>
            </a:extLst>
          </p:cNvPr>
          <p:cNvGraphicFramePr>
            <a:graphicFrameLocks noGrp="1"/>
          </p:cNvGraphicFramePr>
          <p:nvPr>
            <p:extLst>
              <p:ext uri="{D42A27DB-BD31-4B8C-83A1-F6EECF244321}">
                <p14:modId xmlns:p14="http://schemas.microsoft.com/office/powerpoint/2010/main" val="3854903703"/>
              </p:ext>
            </p:extLst>
          </p:nvPr>
        </p:nvGraphicFramePr>
        <p:xfrm>
          <a:off x="1988623" y="1966151"/>
          <a:ext cx="8976048" cy="1829069"/>
        </p:xfrm>
        <a:graphic>
          <a:graphicData uri="http://schemas.openxmlformats.org/drawingml/2006/table">
            <a:tbl>
              <a:tblPr>
                <a:tableStyleId>{69CF1AB2-1976-4502-BF36-3FF5EA218861}</a:tableStyleId>
              </a:tblPr>
              <a:tblGrid>
                <a:gridCol w="2231334">
                  <a:extLst>
                    <a:ext uri="{9D8B030D-6E8A-4147-A177-3AD203B41FA5}">
                      <a16:colId xmlns:a16="http://schemas.microsoft.com/office/drawing/2014/main" val="2904076474"/>
                    </a:ext>
                  </a:extLst>
                </a:gridCol>
                <a:gridCol w="2231334">
                  <a:extLst>
                    <a:ext uri="{9D8B030D-6E8A-4147-A177-3AD203B41FA5}">
                      <a16:colId xmlns:a16="http://schemas.microsoft.com/office/drawing/2014/main" val="3379622216"/>
                    </a:ext>
                  </a:extLst>
                </a:gridCol>
                <a:gridCol w="2180621">
                  <a:extLst>
                    <a:ext uri="{9D8B030D-6E8A-4147-A177-3AD203B41FA5}">
                      <a16:colId xmlns:a16="http://schemas.microsoft.com/office/drawing/2014/main" val="2588720782"/>
                    </a:ext>
                  </a:extLst>
                </a:gridCol>
                <a:gridCol w="2332759">
                  <a:extLst>
                    <a:ext uri="{9D8B030D-6E8A-4147-A177-3AD203B41FA5}">
                      <a16:colId xmlns:a16="http://schemas.microsoft.com/office/drawing/2014/main" val="2700524736"/>
                    </a:ext>
                  </a:extLst>
                </a:gridCol>
              </a:tblGrid>
              <a:tr h="438539">
                <a:tc>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u="none" strike="noStrike" dirty="0">
                          <a:effectLst/>
                        </a:rPr>
                        <a:t>Fall 2022</a:t>
                      </a:r>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u="none" strike="noStrike" dirty="0">
                          <a:effectLst/>
                        </a:rPr>
                        <a:t>Fall 2023</a:t>
                      </a:r>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b="1" u="none" strike="noStrike" dirty="0">
                          <a:effectLst/>
                        </a:rPr>
                        <a:t>Fall 2024</a:t>
                      </a:r>
                      <a:endParaRPr lang="en-US" sz="2400" b="1" i="0" u="none" strike="noStrike" dirty="0">
                        <a:effectLst/>
                        <a:latin typeface="Times New Roman" panose="02020603050405020304" pitchFamily="18" charset="0"/>
                      </a:endParaRPr>
                    </a:p>
                  </a:txBody>
                  <a:tcPr marL="9024" marR="9024" marT="9024" marB="0" anchor="b"/>
                </a:tc>
                <a:extLst>
                  <a:ext uri="{0D108BD9-81ED-4DB2-BD59-A6C34878D82A}">
                    <a16:rowId xmlns:a16="http://schemas.microsoft.com/office/drawing/2014/main" val="1781655164"/>
                  </a:ext>
                </a:extLst>
              </a:tr>
              <a:tr h="339612">
                <a:tc gridSpan="4">
                  <a:txBody>
                    <a:bodyPr/>
                    <a:lstStyle/>
                    <a:p>
                      <a:pPr algn="ctr" fontAlgn="b"/>
                      <a:r>
                        <a:rPr lang="en-US" sz="2400" b="1" u="none" strike="noStrike" dirty="0">
                          <a:solidFill>
                            <a:schemeClr val="bg1"/>
                          </a:solidFill>
                          <a:effectLst/>
                        </a:rPr>
                        <a:t>Graduate</a:t>
                      </a:r>
                      <a:r>
                        <a:rPr lang="en-US" sz="2400" b="1" u="none" strike="noStrike" dirty="0">
                          <a:effectLst/>
                        </a:rPr>
                        <a:t> </a:t>
                      </a:r>
                      <a:endParaRPr lang="en-US" sz="2400" b="1" i="0" u="none" strike="noStrike" dirty="0">
                        <a:effectLst/>
                        <a:latin typeface="Times New Roman" panose="02020603050405020304" pitchFamily="18" charset="0"/>
                      </a:endParaRPr>
                    </a:p>
                  </a:txBody>
                  <a:tcPr marL="9024" marR="9024" marT="9024" marB="0" anchor="b">
                    <a:solidFill>
                      <a:srgbClr val="2F5597"/>
                    </a:solidFill>
                  </a:tcPr>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extLst>
                  <a:ext uri="{0D108BD9-81ED-4DB2-BD59-A6C34878D82A}">
                    <a16:rowId xmlns:a16="http://schemas.microsoft.com/office/drawing/2014/main" val="630871617"/>
                  </a:ext>
                </a:extLst>
              </a:tr>
              <a:tr h="528937">
                <a:tc>
                  <a:txBody>
                    <a:bodyPr/>
                    <a:lstStyle/>
                    <a:p>
                      <a:pPr algn="ctr" fontAlgn="b"/>
                      <a:r>
                        <a:rPr lang="en-US" sz="2400" u="none" strike="noStrike" dirty="0">
                          <a:effectLst/>
                        </a:rPr>
                        <a:t>Applications</a:t>
                      </a:r>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800" b="0" i="0" u="none" strike="noStrike" dirty="0">
                          <a:effectLst/>
                          <a:latin typeface="+mn-lt"/>
                        </a:rPr>
                        <a:t>754</a:t>
                      </a:r>
                    </a:p>
                  </a:txBody>
                  <a:tcPr marL="9525" marR="9525" marT="9525" marB="0" anchor="b"/>
                </a:tc>
                <a:tc>
                  <a:txBody>
                    <a:bodyPr/>
                    <a:lstStyle/>
                    <a:p>
                      <a:pPr algn="ctr" fontAlgn="b"/>
                      <a:r>
                        <a:rPr lang="en-US" sz="2800" b="0" i="0" u="none" strike="noStrike" dirty="0">
                          <a:effectLst/>
                          <a:latin typeface="+mn-lt"/>
                        </a:rPr>
                        <a:t>1,076</a:t>
                      </a:r>
                    </a:p>
                  </a:txBody>
                  <a:tcPr marL="9525" marR="9525" marT="9525" marB="0" anchor="b"/>
                </a:tc>
                <a:tc>
                  <a:txBody>
                    <a:bodyPr/>
                    <a:lstStyle/>
                    <a:p>
                      <a:pPr algn="ctr" fontAlgn="b"/>
                      <a:r>
                        <a:rPr lang="en-US" sz="2800" b="1" i="0" u="none" strike="noStrike" dirty="0">
                          <a:effectLst/>
                          <a:latin typeface="+mn-lt"/>
                        </a:rPr>
                        <a:t>1,668</a:t>
                      </a:r>
                    </a:p>
                  </a:txBody>
                  <a:tcPr marL="9525" marR="9525" marT="9525" marB="0" anchor="b"/>
                </a:tc>
                <a:extLst>
                  <a:ext uri="{0D108BD9-81ED-4DB2-BD59-A6C34878D82A}">
                    <a16:rowId xmlns:a16="http://schemas.microsoft.com/office/drawing/2014/main" val="474293266"/>
                  </a:ext>
                </a:extLst>
              </a:tr>
              <a:tr h="486809">
                <a:tc>
                  <a:txBody>
                    <a:bodyPr/>
                    <a:lstStyle/>
                    <a:p>
                      <a:pPr algn="ctr" fontAlgn="b"/>
                      <a:r>
                        <a:rPr lang="en-US" sz="2400" u="none" strike="noStrike" dirty="0">
                          <a:effectLst/>
                        </a:rPr>
                        <a:t>Registered</a:t>
                      </a:r>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800" b="0" i="0" u="none" strike="noStrike" dirty="0">
                          <a:effectLst/>
                          <a:latin typeface="+mn-lt"/>
                        </a:rPr>
                        <a:t>190</a:t>
                      </a:r>
                    </a:p>
                  </a:txBody>
                  <a:tcPr marL="9525" marR="9525" marT="9525" marB="0" anchor="b"/>
                </a:tc>
                <a:tc>
                  <a:txBody>
                    <a:bodyPr/>
                    <a:lstStyle/>
                    <a:p>
                      <a:pPr algn="ctr" fontAlgn="b"/>
                      <a:r>
                        <a:rPr lang="en-US" sz="2800" b="0" i="0" u="none" strike="noStrike">
                          <a:effectLst/>
                          <a:latin typeface="+mn-lt"/>
                        </a:rPr>
                        <a:t>283</a:t>
                      </a:r>
                    </a:p>
                  </a:txBody>
                  <a:tcPr marL="9525" marR="9525" marT="9525" marB="0" anchor="b"/>
                </a:tc>
                <a:tc>
                  <a:txBody>
                    <a:bodyPr/>
                    <a:lstStyle/>
                    <a:p>
                      <a:pPr algn="ctr" fontAlgn="b"/>
                      <a:r>
                        <a:rPr lang="en-US" sz="2800" b="1" i="0" u="none" strike="noStrike" dirty="0">
                          <a:effectLst/>
                          <a:latin typeface="+mn-lt"/>
                        </a:rPr>
                        <a:t>409</a:t>
                      </a:r>
                    </a:p>
                  </a:txBody>
                  <a:tcPr marL="9525" marR="9525" marT="9525" marB="0" anchor="b"/>
                </a:tc>
                <a:extLst>
                  <a:ext uri="{0D108BD9-81ED-4DB2-BD59-A6C34878D82A}">
                    <a16:rowId xmlns:a16="http://schemas.microsoft.com/office/drawing/2014/main" val="3704774431"/>
                  </a:ext>
                </a:extLst>
              </a:tr>
            </a:tbl>
          </a:graphicData>
        </a:graphic>
      </p:graphicFrame>
      <p:pic>
        <p:nvPicPr>
          <p:cNvPr id="4" name="Picture 3">
            <a:extLst>
              <a:ext uri="{FF2B5EF4-FFF2-40B4-BE49-F238E27FC236}">
                <a16:creationId xmlns:a16="http://schemas.microsoft.com/office/drawing/2014/main" id="{3F3A36F9-1402-4373-8E26-F13D1AF6A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020" y="4061082"/>
            <a:ext cx="4906450" cy="3273014"/>
          </a:xfrm>
          <a:prstGeom prst="rect">
            <a:avLst/>
          </a:prstGeom>
        </p:spPr>
      </p:pic>
    </p:spTree>
    <p:extLst>
      <p:ext uri="{BB962C8B-B14F-4D97-AF65-F5344CB8AC3E}">
        <p14:creationId xmlns:p14="http://schemas.microsoft.com/office/powerpoint/2010/main" val="313675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F945-04DA-46A5-9B65-80B4E1CDEC5F}"/>
              </a:ext>
            </a:extLst>
          </p:cNvPr>
          <p:cNvSpPr>
            <a:spLocks noGrp="1"/>
          </p:cNvSpPr>
          <p:nvPr>
            <p:ph type="title"/>
          </p:nvPr>
        </p:nvSpPr>
        <p:spPr>
          <a:xfrm>
            <a:off x="2125616" y="27787"/>
            <a:ext cx="9260841" cy="1325563"/>
          </a:xfrm>
        </p:spPr>
        <p:txBody>
          <a:bodyPr/>
          <a:lstStyle/>
          <a:p>
            <a:pPr algn="ctr"/>
            <a:r>
              <a:rPr lang="en-US" dirty="0"/>
              <a:t>Fall 2024 Enrollment (Paid/Validated)</a:t>
            </a:r>
          </a:p>
        </p:txBody>
      </p:sp>
      <p:graphicFrame>
        <p:nvGraphicFramePr>
          <p:cNvPr id="6" name="Table 5">
            <a:extLst>
              <a:ext uri="{FF2B5EF4-FFF2-40B4-BE49-F238E27FC236}">
                <a16:creationId xmlns:a16="http://schemas.microsoft.com/office/drawing/2014/main" id="{91234437-FA28-4D63-A1D6-EFEC08A941D2}"/>
              </a:ext>
            </a:extLst>
          </p:cNvPr>
          <p:cNvGraphicFramePr>
            <a:graphicFrameLocks noGrp="1"/>
          </p:cNvGraphicFramePr>
          <p:nvPr>
            <p:extLst>
              <p:ext uri="{D42A27DB-BD31-4B8C-83A1-F6EECF244321}">
                <p14:modId xmlns:p14="http://schemas.microsoft.com/office/powerpoint/2010/main" val="331402379"/>
              </p:ext>
            </p:extLst>
          </p:nvPr>
        </p:nvGraphicFramePr>
        <p:xfrm>
          <a:off x="1782146" y="1651519"/>
          <a:ext cx="9741260" cy="3767869"/>
        </p:xfrm>
        <a:graphic>
          <a:graphicData uri="http://schemas.openxmlformats.org/drawingml/2006/table">
            <a:tbl>
              <a:tblPr>
                <a:tableStyleId>{69CF1AB2-1976-4502-BF36-3FF5EA218861}</a:tableStyleId>
              </a:tblPr>
              <a:tblGrid>
                <a:gridCol w="2421556">
                  <a:extLst>
                    <a:ext uri="{9D8B030D-6E8A-4147-A177-3AD203B41FA5}">
                      <a16:colId xmlns:a16="http://schemas.microsoft.com/office/drawing/2014/main" val="2904076474"/>
                    </a:ext>
                  </a:extLst>
                </a:gridCol>
                <a:gridCol w="2421556">
                  <a:extLst>
                    <a:ext uri="{9D8B030D-6E8A-4147-A177-3AD203B41FA5}">
                      <a16:colId xmlns:a16="http://schemas.microsoft.com/office/drawing/2014/main" val="3379622216"/>
                    </a:ext>
                  </a:extLst>
                </a:gridCol>
                <a:gridCol w="2366520">
                  <a:extLst>
                    <a:ext uri="{9D8B030D-6E8A-4147-A177-3AD203B41FA5}">
                      <a16:colId xmlns:a16="http://schemas.microsoft.com/office/drawing/2014/main" val="2588720782"/>
                    </a:ext>
                  </a:extLst>
                </a:gridCol>
                <a:gridCol w="2531628">
                  <a:extLst>
                    <a:ext uri="{9D8B030D-6E8A-4147-A177-3AD203B41FA5}">
                      <a16:colId xmlns:a16="http://schemas.microsoft.com/office/drawing/2014/main" val="2700524736"/>
                    </a:ext>
                  </a:extLst>
                </a:gridCol>
              </a:tblGrid>
              <a:tr h="438539">
                <a:tc>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u="none" strike="noStrike" dirty="0">
                          <a:effectLst/>
                        </a:rPr>
                        <a:t>Fall 2022</a:t>
                      </a:r>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u="none" strike="noStrike" dirty="0">
                          <a:effectLst/>
                        </a:rPr>
                        <a:t>Fall 2023</a:t>
                      </a:r>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b="1" u="none" strike="noStrike" dirty="0">
                          <a:effectLst/>
                        </a:rPr>
                        <a:t>Fall 2024</a:t>
                      </a:r>
                      <a:endParaRPr lang="en-US" sz="2400" b="1" i="0" u="none" strike="noStrike" dirty="0">
                        <a:effectLst/>
                        <a:latin typeface="Times New Roman" panose="02020603050405020304" pitchFamily="18" charset="0"/>
                      </a:endParaRPr>
                    </a:p>
                  </a:txBody>
                  <a:tcPr marL="9024" marR="9024" marT="9024" marB="0" anchor="b"/>
                </a:tc>
                <a:extLst>
                  <a:ext uri="{0D108BD9-81ED-4DB2-BD59-A6C34878D82A}">
                    <a16:rowId xmlns:a16="http://schemas.microsoft.com/office/drawing/2014/main" val="1781655164"/>
                  </a:ext>
                </a:extLst>
              </a:tr>
              <a:tr h="339612">
                <a:tc gridSpan="4">
                  <a:txBody>
                    <a:bodyPr/>
                    <a:lstStyle/>
                    <a:p>
                      <a:pPr algn="ctr" fontAlgn="b"/>
                      <a:r>
                        <a:rPr lang="en-US" sz="2400" b="1" u="none" strike="noStrike" dirty="0">
                          <a:solidFill>
                            <a:schemeClr val="bg1"/>
                          </a:solidFill>
                          <a:effectLst/>
                        </a:rPr>
                        <a:t>Student Type</a:t>
                      </a:r>
                      <a:r>
                        <a:rPr lang="en-US" sz="2400" b="1" u="none" strike="noStrike" dirty="0">
                          <a:effectLst/>
                        </a:rPr>
                        <a:t> </a:t>
                      </a:r>
                      <a:endParaRPr lang="en-US" sz="2400" b="1" i="0" u="none" strike="noStrike" dirty="0">
                        <a:effectLst/>
                        <a:latin typeface="Times New Roman" panose="02020603050405020304" pitchFamily="18" charset="0"/>
                      </a:endParaRPr>
                    </a:p>
                  </a:txBody>
                  <a:tcPr marL="9024" marR="9024" marT="9024" marB="0" anchor="b">
                    <a:solidFill>
                      <a:srgbClr val="2F5597"/>
                    </a:solidFill>
                  </a:tcPr>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extLst>
                  <a:ext uri="{0D108BD9-81ED-4DB2-BD59-A6C34878D82A}">
                    <a16:rowId xmlns:a16="http://schemas.microsoft.com/office/drawing/2014/main" val="630871617"/>
                  </a:ext>
                </a:extLst>
              </a:tr>
              <a:tr h="528937">
                <a:tc>
                  <a:txBody>
                    <a:bodyPr/>
                    <a:lstStyle/>
                    <a:p>
                      <a:pPr marL="0" marR="0">
                        <a:lnSpc>
                          <a:spcPct val="107000"/>
                        </a:lnSpc>
                        <a:spcBef>
                          <a:spcPts val="0"/>
                        </a:spcBef>
                        <a:spcAft>
                          <a:spcPts val="800"/>
                        </a:spcAft>
                      </a:pPr>
                      <a:r>
                        <a:rPr lang="en-US" sz="2000" dirty="0">
                          <a:effectLst/>
                        </a:rPr>
                        <a:t>Continuing Education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9</a:t>
                      </a:r>
                    </a:p>
                  </a:txBody>
                  <a:tcPr marL="9525" marR="9525" marT="9525" marB="0" anchor="b"/>
                </a:tc>
                <a:tc>
                  <a:txBody>
                    <a:bodyPr/>
                    <a:lstStyle/>
                    <a:p>
                      <a:pPr algn="ctr" fontAlgn="b"/>
                      <a:r>
                        <a:rPr lang="en-US" sz="2800" b="0" i="0" u="none" strike="noStrike" dirty="0">
                          <a:effectLst/>
                          <a:latin typeface="+mn-lt"/>
                        </a:rPr>
                        <a:t>43</a:t>
                      </a:r>
                    </a:p>
                  </a:txBody>
                  <a:tcPr marL="9525" marR="9525" marT="9525" marB="0" anchor="b"/>
                </a:tc>
                <a:tc>
                  <a:txBody>
                    <a:bodyPr/>
                    <a:lstStyle/>
                    <a:p>
                      <a:pPr algn="ctr" fontAlgn="b"/>
                      <a:r>
                        <a:rPr lang="en-US" sz="2800" b="1" i="0" u="none" strike="noStrike" dirty="0">
                          <a:effectLst/>
                          <a:latin typeface="+mn-lt"/>
                        </a:rPr>
                        <a:t>29</a:t>
                      </a:r>
                    </a:p>
                  </a:txBody>
                  <a:tcPr marL="9525" marR="9525" marT="9525" marB="0" anchor="b"/>
                </a:tc>
                <a:extLst>
                  <a:ext uri="{0D108BD9-81ED-4DB2-BD59-A6C34878D82A}">
                    <a16:rowId xmlns:a16="http://schemas.microsoft.com/office/drawing/2014/main" val="3949769952"/>
                  </a:ext>
                </a:extLst>
              </a:tr>
              <a:tr h="528937">
                <a:tc>
                  <a:txBody>
                    <a:bodyPr/>
                    <a:lstStyle/>
                    <a:p>
                      <a:pPr marL="0" marR="0">
                        <a:lnSpc>
                          <a:spcPct val="107000"/>
                        </a:lnSpc>
                        <a:spcBef>
                          <a:spcPts val="0"/>
                        </a:spcBef>
                        <a:spcAft>
                          <a:spcPts val="800"/>
                        </a:spcAft>
                      </a:pPr>
                      <a:r>
                        <a:rPr lang="en-US" sz="2400" dirty="0">
                          <a:effectLst/>
                        </a:rPr>
                        <a:t>Doctoral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52</a:t>
                      </a:r>
                    </a:p>
                  </a:txBody>
                  <a:tcPr marL="9525" marR="9525" marT="9525" marB="0" anchor="b"/>
                </a:tc>
                <a:tc>
                  <a:txBody>
                    <a:bodyPr/>
                    <a:lstStyle/>
                    <a:p>
                      <a:pPr algn="ctr" fontAlgn="b"/>
                      <a:r>
                        <a:rPr lang="en-US" sz="2800" b="0" i="0" u="none" strike="noStrike" dirty="0">
                          <a:effectLst/>
                          <a:latin typeface="+mn-lt"/>
                        </a:rPr>
                        <a:t>51</a:t>
                      </a:r>
                    </a:p>
                  </a:txBody>
                  <a:tcPr marL="9525" marR="9525" marT="9525" marB="0" anchor="b"/>
                </a:tc>
                <a:tc>
                  <a:txBody>
                    <a:bodyPr/>
                    <a:lstStyle/>
                    <a:p>
                      <a:pPr algn="ctr" fontAlgn="b"/>
                      <a:r>
                        <a:rPr lang="en-US" sz="2800" b="1" i="0" u="none" strike="noStrike" dirty="0">
                          <a:effectLst/>
                          <a:latin typeface="+mn-lt"/>
                        </a:rPr>
                        <a:t>61</a:t>
                      </a:r>
                    </a:p>
                  </a:txBody>
                  <a:tcPr marL="9525" marR="9525" marT="9525" marB="0" anchor="b"/>
                </a:tc>
                <a:extLst>
                  <a:ext uri="{0D108BD9-81ED-4DB2-BD59-A6C34878D82A}">
                    <a16:rowId xmlns:a16="http://schemas.microsoft.com/office/drawing/2014/main" val="1847638209"/>
                  </a:ext>
                </a:extLst>
              </a:tr>
              <a:tr h="486809">
                <a:tc>
                  <a:txBody>
                    <a:bodyPr/>
                    <a:lstStyle/>
                    <a:p>
                      <a:pPr marL="0" marR="0">
                        <a:lnSpc>
                          <a:spcPct val="107000"/>
                        </a:lnSpc>
                        <a:spcBef>
                          <a:spcPts val="0"/>
                        </a:spcBef>
                        <a:spcAft>
                          <a:spcPts val="800"/>
                        </a:spcAft>
                      </a:pPr>
                      <a:r>
                        <a:rPr lang="en-US" sz="2400" dirty="0">
                          <a:effectLst/>
                        </a:rPr>
                        <a:t>Graduate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245</a:t>
                      </a:r>
                    </a:p>
                  </a:txBody>
                  <a:tcPr marL="9525" marR="9525" marT="9525" marB="0" anchor="b"/>
                </a:tc>
                <a:tc>
                  <a:txBody>
                    <a:bodyPr/>
                    <a:lstStyle/>
                    <a:p>
                      <a:pPr algn="ctr" fontAlgn="b"/>
                      <a:r>
                        <a:rPr lang="en-US" sz="2800" b="0" i="0" u="none" strike="noStrike" dirty="0">
                          <a:effectLst/>
                          <a:latin typeface="+mn-lt"/>
                        </a:rPr>
                        <a:t>238</a:t>
                      </a:r>
                    </a:p>
                  </a:txBody>
                  <a:tcPr marL="9525" marR="9525" marT="9525" marB="0" anchor="b"/>
                </a:tc>
                <a:tc>
                  <a:txBody>
                    <a:bodyPr/>
                    <a:lstStyle/>
                    <a:p>
                      <a:pPr algn="ctr" fontAlgn="b"/>
                      <a:r>
                        <a:rPr lang="en-US" sz="2800" b="1" i="0" u="none" strike="noStrike" dirty="0">
                          <a:effectLst/>
                          <a:latin typeface="+mn-lt"/>
                        </a:rPr>
                        <a:t>306</a:t>
                      </a:r>
                    </a:p>
                  </a:txBody>
                  <a:tcPr marL="9525" marR="9525" marT="9525" marB="0" anchor="b"/>
                </a:tc>
                <a:extLst>
                  <a:ext uri="{0D108BD9-81ED-4DB2-BD59-A6C34878D82A}">
                    <a16:rowId xmlns:a16="http://schemas.microsoft.com/office/drawing/2014/main" val="3704774431"/>
                  </a:ext>
                </a:extLst>
              </a:tr>
              <a:tr h="486809">
                <a:tc>
                  <a:txBody>
                    <a:bodyPr/>
                    <a:lstStyle/>
                    <a:p>
                      <a:pPr marL="0" marR="0">
                        <a:lnSpc>
                          <a:spcPct val="107000"/>
                        </a:lnSpc>
                        <a:spcBef>
                          <a:spcPts val="0"/>
                        </a:spcBef>
                        <a:spcAft>
                          <a:spcPts val="800"/>
                        </a:spcAft>
                      </a:pPr>
                      <a:r>
                        <a:rPr lang="en-US" sz="2400" dirty="0">
                          <a:effectLst/>
                        </a:rPr>
                        <a:t>Undergraduate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4133</a:t>
                      </a:r>
                    </a:p>
                  </a:txBody>
                  <a:tcPr marL="9525" marR="9525" marT="9525" marB="0" anchor="b"/>
                </a:tc>
                <a:tc>
                  <a:txBody>
                    <a:bodyPr/>
                    <a:lstStyle/>
                    <a:p>
                      <a:pPr algn="ctr" fontAlgn="b"/>
                      <a:r>
                        <a:rPr lang="en-US" sz="2800" b="0" i="0" u="none" strike="noStrike" dirty="0">
                          <a:effectLst/>
                          <a:latin typeface="+mn-lt"/>
                        </a:rPr>
                        <a:t>4139</a:t>
                      </a:r>
                    </a:p>
                  </a:txBody>
                  <a:tcPr marL="9525" marR="9525" marT="9525" marB="0" anchor="b"/>
                </a:tc>
                <a:tc>
                  <a:txBody>
                    <a:bodyPr/>
                    <a:lstStyle/>
                    <a:p>
                      <a:pPr algn="ctr" fontAlgn="b"/>
                      <a:r>
                        <a:rPr lang="en-US" sz="2800" b="1" i="0" u="none" strike="noStrike" dirty="0">
                          <a:effectLst/>
                          <a:latin typeface="+mn-lt"/>
                        </a:rPr>
                        <a:t>4247</a:t>
                      </a:r>
                    </a:p>
                  </a:txBody>
                  <a:tcPr marL="9525" marR="9525" marT="9525" marB="0" anchor="b"/>
                </a:tc>
                <a:extLst>
                  <a:ext uri="{0D108BD9-81ED-4DB2-BD59-A6C34878D82A}">
                    <a16:rowId xmlns:a16="http://schemas.microsoft.com/office/drawing/2014/main" val="2266807557"/>
                  </a:ext>
                </a:extLst>
              </a:tr>
              <a:tr h="285358">
                <a:tc>
                  <a:txBody>
                    <a:bodyPr/>
                    <a:lstStyle/>
                    <a:p>
                      <a:pPr marL="0" marR="0">
                        <a:lnSpc>
                          <a:spcPct val="107000"/>
                        </a:lnSpc>
                        <a:spcBef>
                          <a:spcPts val="0"/>
                        </a:spcBef>
                        <a:spcAft>
                          <a:spcPts val="80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endParaRPr lang="en-US" sz="2800" b="0" i="0" u="none" strike="noStrike" dirty="0">
                        <a:effectLst/>
                        <a:latin typeface="+mn-lt"/>
                      </a:endParaRPr>
                    </a:p>
                  </a:txBody>
                  <a:tcPr marL="9525" marR="9525" marT="9525" marB="0" anchor="b"/>
                </a:tc>
                <a:tc>
                  <a:txBody>
                    <a:bodyPr/>
                    <a:lstStyle/>
                    <a:p>
                      <a:pPr algn="ctr" fontAlgn="b"/>
                      <a:endParaRPr lang="en-US" sz="2800" b="0" i="0" u="none" strike="noStrike" dirty="0">
                        <a:effectLst/>
                        <a:latin typeface="+mn-lt"/>
                      </a:endParaRPr>
                    </a:p>
                  </a:txBody>
                  <a:tcPr marL="9525" marR="9525" marT="9525" marB="0" anchor="b"/>
                </a:tc>
                <a:tc>
                  <a:txBody>
                    <a:bodyPr/>
                    <a:lstStyle/>
                    <a:p>
                      <a:pPr algn="ctr" fontAlgn="b"/>
                      <a:endParaRPr lang="en-US" sz="2800" b="1" i="0" u="none" strike="noStrike" dirty="0">
                        <a:effectLst/>
                        <a:latin typeface="+mn-lt"/>
                      </a:endParaRPr>
                    </a:p>
                  </a:txBody>
                  <a:tcPr marL="9525" marR="9525" marT="9525" marB="0" anchor="b"/>
                </a:tc>
                <a:extLst>
                  <a:ext uri="{0D108BD9-81ED-4DB2-BD59-A6C34878D82A}">
                    <a16:rowId xmlns:a16="http://schemas.microsoft.com/office/drawing/2014/main" val="507291047"/>
                  </a:ext>
                </a:extLst>
              </a:tr>
              <a:tr h="486809">
                <a:tc>
                  <a:txBody>
                    <a:bodyPr/>
                    <a:lstStyle/>
                    <a:p>
                      <a:pPr marL="0" marR="0">
                        <a:lnSpc>
                          <a:spcPct val="107000"/>
                        </a:lnSpc>
                        <a:spcBef>
                          <a:spcPts val="0"/>
                        </a:spcBef>
                        <a:spcAft>
                          <a:spcPts val="800"/>
                        </a:spcAft>
                      </a:pPr>
                      <a:r>
                        <a:rPr lang="en-US" sz="240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4439</a:t>
                      </a:r>
                    </a:p>
                  </a:txBody>
                  <a:tcPr marL="9525" marR="9525" marT="9525" marB="0" anchor="b"/>
                </a:tc>
                <a:tc>
                  <a:txBody>
                    <a:bodyPr/>
                    <a:lstStyle/>
                    <a:p>
                      <a:pPr algn="ctr" fontAlgn="b"/>
                      <a:r>
                        <a:rPr lang="en-US" sz="2800" b="0" i="0" u="none" strike="noStrike" dirty="0">
                          <a:effectLst/>
                          <a:latin typeface="+mn-lt"/>
                        </a:rPr>
                        <a:t>4471</a:t>
                      </a:r>
                    </a:p>
                  </a:txBody>
                  <a:tcPr marL="9525" marR="9525" marT="9525" marB="0" anchor="b"/>
                </a:tc>
                <a:tc>
                  <a:txBody>
                    <a:bodyPr/>
                    <a:lstStyle/>
                    <a:p>
                      <a:pPr algn="ctr" fontAlgn="b"/>
                      <a:r>
                        <a:rPr lang="en-US" sz="2800" b="1" i="0" u="none" strike="noStrike" dirty="0">
                          <a:effectLst/>
                          <a:latin typeface="+mn-lt"/>
                        </a:rPr>
                        <a:t>4643</a:t>
                      </a:r>
                    </a:p>
                  </a:txBody>
                  <a:tcPr marL="9525" marR="9525" marT="9525" marB="0" anchor="b"/>
                </a:tc>
                <a:extLst>
                  <a:ext uri="{0D108BD9-81ED-4DB2-BD59-A6C34878D82A}">
                    <a16:rowId xmlns:a16="http://schemas.microsoft.com/office/drawing/2014/main" val="2778132633"/>
                  </a:ext>
                </a:extLst>
              </a:tr>
            </a:tbl>
          </a:graphicData>
        </a:graphic>
      </p:graphicFrame>
    </p:spTree>
    <p:extLst>
      <p:ext uri="{BB962C8B-B14F-4D97-AF65-F5344CB8AC3E}">
        <p14:creationId xmlns:p14="http://schemas.microsoft.com/office/powerpoint/2010/main" val="3765623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F945-04DA-46A5-9B65-80B4E1CDEC5F}"/>
              </a:ext>
            </a:extLst>
          </p:cNvPr>
          <p:cNvSpPr>
            <a:spLocks noGrp="1"/>
          </p:cNvSpPr>
          <p:nvPr>
            <p:ph type="title"/>
          </p:nvPr>
        </p:nvSpPr>
        <p:spPr>
          <a:xfrm>
            <a:off x="256674" y="-12032"/>
            <a:ext cx="11935326" cy="1325563"/>
          </a:xfrm>
        </p:spPr>
        <p:txBody>
          <a:bodyPr/>
          <a:lstStyle/>
          <a:p>
            <a:pPr algn="ctr"/>
            <a:r>
              <a:rPr lang="en-US" dirty="0"/>
              <a:t>Fall 2024 Enrollment </a:t>
            </a:r>
            <a:r>
              <a:rPr lang="en-US" b="1" i="1" dirty="0"/>
              <a:t>Projections</a:t>
            </a:r>
            <a:br>
              <a:rPr lang="en-US" dirty="0"/>
            </a:br>
            <a:r>
              <a:rPr lang="en-US" dirty="0"/>
              <a:t> as of September 3</a:t>
            </a:r>
            <a:r>
              <a:rPr lang="en-US" baseline="30000" dirty="0"/>
              <a:t>rd</a:t>
            </a:r>
            <a:r>
              <a:rPr lang="en-US" dirty="0"/>
              <a:t> </a:t>
            </a:r>
          </a:p>
        </p:txBody>
      </p:sp>
      <p:graphicFrame>
        <p:nvGraphicFramePr>
          <p:cNvPr id="6" name="Table 5">
            <a:extLst>
              <a:ext uri="{FF2B5EF4-FFF2-40B4-BE49-F238E27FC236}">
                <a16:creationId xmlns:a16="http://schemas.microsoft.com/office/drawing/2014/main" id="{91234437-FA28-4D63-A1D6-EFEC08A941D2}"/>
              </a:ext>
            </a:extLst>
          </p:cNvPr>
          <p:cNvGraphicFramePr>
            <a:graphicFrameLocks noGrp="1"/>
          </p:cNvGraphicFramePr>
          <p:nvPr>
            <p:extLst>
              <p:ext uri="{D42A27DB-BD31-4B8C-83A1-F6EECF244321}">
                <p14:modId xmlns:p14="http://schemas.microsoft.com/office/powerpoint/2010/main" val="1435864038"/>
              </p:ext>
            </p:extLst>
          </p:nvPr>
        </p:nvGraphicFramePr>
        <p:xfrm>
          <a:off x="1741449" y="1487923"/>
          <a:ext cx="9741260" cy="2688368"/>
        </p:xfrm>
        <a:graphic>
          <a:graphicData uri="http://schemas.openxmlformats.org/drawingml/2006/table">
            <a:tbl>
              <a:tblPr>
                <a:tableStyleId>{69CF1AB2-1976-4502-BF36-3FF5EA218861}</a:tableStyleId>
              </a:tblPr>
              <a:tblGrid>
                <a:gridCol w="2421556">
                  <a:extLst>
                    <a:ext uri="{9D8B030D-6E8A-4147-A177-3AD203B41FA5}">
                      <a16:colId xmlns:a16="http://schemas.microsoft.com/office/drawing/2014/main" val="2904076474"/>
                    </a:ext>
                  </a:extLst>
                </a:gridCol>
                <a:gridCol w="2421556">
                  <a:extLst>
                    <a:ext uri="{9D8B030D-6E8A-4147-A177-3AD203B41FA5}">
                      <a16:colId xmlns:a16="http://schemas.microsoft.com/office/drawing/2014/main" val="3379622216"/>
                    </a:ext>
                  </a:extLst>
                </a:gridCol>
                <a:gridCol w="2366520">
                  <a:extLst>
                    <a:ext uri="{9D8B030D-6E8A-4147-A177-3AD203B41FA5}">
                      <a16:colId xmlns:a16="http://schemas.microsoft.com/office/drawing/2014/main" val="2588720782"/>
                    </a:ext>
                  </a:extLst>
                </a:gridCol>
                <a:gridCol w="1265814">
                  <a:extLst>
                    <a:ext uri="{9D8B030D-6E8A-4147-A177-3AD203B41FA5}">
                      <a16:colId xmlns:a16="http://schemas.microsoft.com/office/drawing/2014/main" val="2700524736"/>
                    </a:ext>
                  </a:extLst>
                </a:gridCol>
                <a:gridCol w="1265814">
                  <a:extLst>
                    <a:ext uri="{9D8B030D-6E8A-4147-A177-3AD203B41FA5}">
                      <a16:colId xmlns:a16="http://schemas.microsoft.com/office/drawing/2014/main" val="2220869052"/>
                    </a:ext>
                  </a:extLst>
                </a:gridCol>
              </a:tblGrid>
              <a:tr h="0">
                <a:tc>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u="none" strike="noStrike" dirty="0">
                          <a:effectLst/>
                        </a:rPr>
                        <a:t>Registered</a:t>
                      </a:r>
                      <a:endParaRPr lang="en-US" sz="2400" b="0" i="0" u="none" strike="noStrike" dirty="0">
                        <a:effectLst/>
                        <a:latin typeface="Times New Roman" panose="02020603050405020304" pitchFamily="18" charset="0"/>
                      </a:endParaRPr>
                    </a:p>
                  </a:txBody>
                  <a:tcPr marL="9024" marR="9024" marT="9024" marB="0" anchor="b"/>
                </a:tc>
                <a:tc>
                  <a:txBody>
                    <a:bodyPr/>
                    <a:lstStyle/>
                    <a:p>
                      <a:pPr algn="ctr" fontAlgn="b"/>
                      <a:r>
                        <a:rPr lang="en-US" sz="2400" u="none" strike="noStrike" dirty="0">
                          <a:effectLst/>
                        </a:rPr>
                        <a:t>Paid</a:t>
                      </a:r>
                      <a:endParaRPr lang="en-US" sz="2400" b="0" i="0" u="none" strike="noStrike" dirty="0">
                        <a:effectLst/>
                        <a:latin typeface="Times New Roman" panose="02020603050405020304" pitchFamily="18" charset="0"/>
                      </a:endParaRPr>
                    </a:p>
                  </a:txBody>
                  <a:tcPr marL="9024" marR="9024" marT="9024" marB="0" anchor="b"/>
                </a:tc>
                <a:tc gridSpan="2">
                  <a:txBody>
                    <a:bodyPr/>
                    <a:lstStyle/>
                    <a:p>
                      <a:pPr algn="ctr" fontAlgn="b"/>
                      <a:r>
                        <a:rPr lang="en-US" sz="2400" b="1" u="none" strike="noStrike" dirty="0">
                          <a:effectLst/>
                        </a:rPr>
                        <a:t>Final Headcount</a:t>
                      </a:r>
                      <a:endParaRPr lang="en-US" sz="2400" b="1" i="0" u="none" strike="noStrike" dirty="0">
                        <a:effectLst/>
                        <a:latin typeface="Times New Roman" panose="02020603050405020304" pitchFamily="18" charset="0"/>
                      </a:endParaRPr>
                    </a:p>
                  </a:txBody>
                  <a:tcPr marL="9024" marR="9024" marT="9024" marB="0" anchor="b"/>
                </a:tc>
                <a:tc hMerge="1">
                  <a:txBody>
                    <a:bodyPr/>
                    <a:lstStyle/>
                    <a:p>
                      <a:endParaRPr lang="en-US"/>
                    </a:p>
                  </a:txBody>
                  <a:tcPr/>
                </a:tc>
                <a:extLst>
                  <a:ext uri="{0D108BD9-81ED-4DB2-BD59-A6C34878D82A}">
                    <a16:rowId xmlns:a16="http://schemas.microsoft.com/office/drawing/2014/main" val="1781655164"/>
                  </a:ext>
                </a:extLst>
              </a:tr>
              <a:tr h="339612">
                <a:tc gridSpan="5">
                  <a:txBody>
                    <a:bodyPr/>
                    <a:lstStyle/>
                    <a:p>
                      <a:pPr algn="ctr" fontAlgn="b"/>
                      <a:endParaRPr lang="en-US" sz="2400" b="1" i="0" u="none" strike="noStrike" dirty="0">
                        <a:effectLst/>
                        <a:latin typeface="Times New Roman" panose="02020603050405020304" pitchFamily="18" charset="0"/>
                      </a:endParaRPr>
                    </a:p>
                  </a:txBody>
                  <a:tcPr marL="9024" marR="9024" marT="9024" marB="0" anchor="b">
                    <a:solidFill>
                      <a:srgbClr val="2F5597"/>
                    </a:solidFill>
                  </a:tcPr>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pPr algn="ctr" fontAlgn="b"/>
                      <a:endParaRPr lang="en-US" sz="2400" b="0" i="0" u="none" strike="noStrike" dirty="0">
                        <a:effectLst/>
                        <a:latin typeface="Times New Roman" panose="02020603050405020304" pitchFamily="18" charset="0"/>
                      </a:endParaRPr>
                    </a:p>
                  </a:txBody>
                  <a:tcPr marL="9024" marR="9024" marT="9024" marB="0" anchor="b"/>
                </a:tc>
                <a:tc hMerge="1">
                  <a:txBody>
                    <a:bodyPr/>
                    <a:lstStyle/>
                    <a:p>
                      <a:endParaRPr lang="en-US"/>
                    </a:p>
                  </a:txBody>
                  <a:tcPr/>
                </a:tc>
                <a:extLst>
                  <a:ext uri="{0D108BD9-81ED-4DB2-BD59-A6C34878D82A}">
                    <a16:rowId xmlns:a16="http://schemas.microsoft.com/office/drawing/2014/main" val="630871617"/>
                  </a:ext>
                </a:extLst>
              </a:tr>
              <a:tr h="528937">
                <a:tc>
                  <a:txBody>
                    <a:bodyPr/>
                    <a:lstStyle/>
                    <a:p>
                      <a:pPr marL="0" marR="0">
                        <a:lnSpc>
                          <a:spcPct val="107000"/>
                        </a:lnSpc>
                        <a:spcBef>
                          <a:spcPts val="0"/>
                        </a:spcBef>
                        <a:spcAft>
                          <a:spcPts val="800"/>
                        </a:spcAft>
                      </a:pPr>
                      <a:r>
                        <a:rPr lang="en-US" sz="2400" dirty="0">
                          <a:effectLst/>
                        </a:rPr>
                        <a:t>Fall 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4441</a:t>
                      </a:r>
                    </a:p>
                  </a:txBody>
                  <a:tcPr marL="9525" marR="9525" marT="9525" marB="0" anchor="b"/>
                </a:tc>
                <a:tc>
                  <a:txBody>
                    <a:bodyPr/>
                    <a:lstStyle/>
                    <a:p>
                      <a:pPr algn="ctr" fontAlgn="b"/>
                      <a:r>
                        <a:rPr lang="en-US" sz="2800" b="0" i="0" u="none" strike="noStrike" dirty="0">
                          <a:effectLst/>
                          <a:latin typeface="+mn-lt"/>
                        </a:rPr>
                        <a:t>3512</a:t>
                      </a:r>
                    </a:p>
                  </a:txBody>
                  <a:tcPr marL="9525" marR="9525" marT="9525" marB="0" anchor="b"/>
                </a:tc>
                <a:tc gridSpan="2">
                  <a:txBody>
                    <a:bodyPr/>
                    <a:lstStyle/>
                    <a:p>
                      <a:pPr algn="ctr" fontAlgn="b"/>
                      <a:r>
                        <a:rPr lang="en-US" sz="2800" b="1" i="0" u="none" strike="noStrike" dirty="0">
                          <a:effectLst/>
                          <a:latin typeface="+mn-lt"/>
                        </a:rPr>
                        <a:t>4300</a:t>
                      </a:r>
                    </a:p>
                  </a:txBody>
                  <a:tcPr marL="9525" marR="9525" marT="9525" marB="0" anchor="b"/>
                </a:tc>
                <a:tc hMerge="1">
                  <a:txBody>
                    <a:bodyPr/>
                    <a:lstStyle/>
                    <a:p>
                      <a:endParaRPr lang="en-US"/>
                    </a:p>
                  </a:txBody>
                  <a:tcPr/>
                </a:tc>
                <a:extLst>
                  <a:ext uri="{0D108BD9-81ED-4DB2-BD59-A6C34878D82A}">
                    <a16:rowId xmlns:a16="http://schemas.microsoft.com/office/drawing/2014/main" val="1847638209"/>
                  </a:ext>
                </a:extLst>
              </a:tr>
              <a:tr h="486809">
                <a:tc>
                  <a:txBody>
                    <a:bodyPr/>
                    <a:lstStyle/>
                    <a:p>
                      <a:pPr marL="0" marR="0">
                        <a:lnSpc>
                          <a:spcPct val="107000"/>
                        </a:lnSpc>
                        <a:spcBef>
                          <a:spcPts val="0"/>
                        </a:spcBef>
                        <a:spcAft>
                          <a:spcPts val="800"/>
                        </a:spcAft>
                      </a:pPr>
                      <a:r>
                        <a:rPr lang="en-US" sz="2400" dirty="0">
                          <a:effectLst/>
                        </a:rPr>
                        <a:t>Fall 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4934</a:t>
                      </a:r>
                    </a:p>
                  </a:txBody>
                  <a:tcPr marL="9525" marR="9525" marT="9525" marB="0" anchor="b"/>
                </a:tc>
                <a:tc>
                  <a:txBody>
                    <a:bodyPr/>
                    <a:lstStyle/>
                    <a:p>
                      <a:pPr algn="ctr" fontAlgn="b"/>
                      <a:r>
                        <a:rPr lang="en-US" sz="2800" b="0" i="0" u="none" strike="noStrike" dirty="0">
                          <a:effectLst/>
                          <a:latin typeface="+mn-lt"/>
                        </a:rPr>
                        <a:t>4489</a:t>
                      </a:r>
                    </a:p>
                  </a:txBody>
                  <a:tcPr marL="9525" marR="9525" marT="9525" marB="0" anchor="b"/>
                </a:tc>
                <a:tc gridSpan="2">
                  <a:txBody>
                    <a:bodyPr/>
                    <a:lstStyle/>
                    <a:p>
                      <a:pPr algn="ctr" fontAlgn="b"/>
                      <a:r>
                        <a:rPr lang="en-US" sz="2800" b="1" i="0" u="none" strike="noStrike" dirty="0">
                          <a:effectLst/>
                          <a:latin typeface="+mn-lt"/>
                        </a:rPr>
                        <a:t>4648</a:t>
                      </a:r>
                    </a:p>
                  </a:txBody>
                  <a:tcPr marL="9525" marR="9525" marT="9525" marB="0" anchor="b"/>
                </a:tc>
                <a:tc hMerge="1">
                  <a:txBody>
                    <a:bodyPr/>
                    <a:lstStyle/>
                    <a:p>
                      <a:endParaRPr lang="en-US"/>
                    </a:p>
                  </a:txBody>
                  <a:tcPr/>
                </a:tc>
                <a:extLst>
                  <a:ext uri="{0D108BD9-81ED-4DB2-BD59-A6C34878D82A}">
                    <a16:rowId xmlns:a16="http://schemas.microsoft.com/office/drawing/2014/main" val="3704774431"/>
                  </a:ext>
                </a:extLst>
              </a:tr>
              <a:tr h="486809">
                <a:tc>
                  <a:txBody>
                    <a:bodyPr/>
                    <a:lstStyle/>
                    <a:p>
                      <a:pPr marL="0" marR="0">
                        <a:lnSpc>
                          <a:spcPct val="107000"/>
                        </a:lnSpc>
                        <a:spcBef>
                          <a:spcPts val="0"/>
                        </a:spcBef>
                        <a:spcAft>
                          <a:spcPts val="800"/>
                        </a:spcAft>
                      </a:pPr>
                      <a:r>
                        <a:rPr lang="en-US" sz="2400" dirty="0">
                          <a:effectLst/>
                        </a:rPr>
                        <a:t>Fall 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5469</a:t>
                      </a:r>
                    </a:p>
                  </a:txBody>
                  <a:tcPr marL="9525" marR="9525" marT="9525" marB="0" anchor="b"/>
                </a:tc>
                <a:tc>
                  <a:txBody>
                    <a:bodyPr/>
                    <a:lstStyle/>
                    <a:p>
                      <a:pPr algn="ctr" fontAlgn="b"/>
                      <a:r>
                        <a:rPr lang="en-US" sz="2800" b="0" i="0" u="none" strike="noStrike" dirty="0">
                          <a:effectLst/>
                          <a:latin typeface="+mn-lt"/>
                        </a:rPr>
                        <a:t>4471</a:t>
                      </a:r>
                    </a:p>
                  </a:txBody>
                  <a:tcPr marL="9525" marR="9525" marT="9525" marB="0" anchor="b"/>
                </a:tc>
                <a:tc gridSpan="2">
                  <a:txBody>
                    <a:bodyPr/>
                    <a:lstStyle/>
                    <a:p>
                      <a:pPr algn="ctr" fontAlgn="b"/>
                      <a:r>
                        <a:rPr lang="en-US" sz="2800" b="1" i="0" u="none" strike="noStrike" dirty="0">
                          <a:effectLst/>
                          <a:latin typeface="+mn-lt"/>
                        </a:rPr>
                        <a:t>5190</a:t>
                      </a:r>
                    </a:p>
                  </a:txBody>
                  <a:tcPr marL="9525" marR="9525" marT="9525" marB="0" anchor="b"/>
                </a:tc>
                <a:tc hMerge="1">
                  <a:txBody>
                    <a:bodyPr/>
                    <a:lstStyle/>
                    <a:p>
                      <a:endParaRPr lang="en-US"/>
                    </a:p>
                  </a:txBody>
                  <a:tcPr/>
                </a:tc>
                <a:extLst>
                  <a:ext uri="{0D108BD9-81ED-4DB2-BD59-A6C34878D82A}">
                    <a16:rowId xmlns:a16="http://schemas.microsoft.com/office/drawing/2014/main" val="2266807557"/>
                  </a:ext>
                </a:extLst>
              </a:tr>
              <a:tr h="285358">
                <a:tc>
                  <a:txBody>
                    <a:bodyPr/>
                    <a:lstStyle/>
                    <a:p>
                      <a:pPr marL="0" marR="0">
                        <a:lnSpc>
                          <a:spcPct val="107000"/>
                        </a:lnSpc>
                        <a:spcBef>
                          <a:spcPts val="0"/>
                        </a:spcBef>
                        <a:spcAft>
                          <a:spcPts val="800"/>
                        </a:spcAft>
                      </a:pPr>
                      <a:r>
                        <a:rPr lang="en-US" sz="2400" dirty="0">
                          <a:effectLst/>
                        </a:rPr>
                        <a:t>Fall 2024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7426" marR="37426" marT="7797" marB="0" anchor="ctr"/>
                </a:tc>
                <a:tc>
                  <a:txBody>
                    <a:bodyPr/>
                    <a:lstStyle/>
                    <a:p>
                      <a:pPr algn="ctr" fontAlgn="b"/>
                      <a:r>
                        <a:rPr lang="en-US" sz="2800" b="0" i="0" u="none" strike="noStrike" dirty="0">
                          <a:effectLst/>
                          <a:latin typeface="+mn-lt"/>
                        </a:rPr>
                        <a:t>5800</a:t>
                      </a:r>
                    </a:p>
                  </a:txBody>
                  <a:tcPr marL="9525" marR="9525" marT="9525" marB="0" anchor="b"/>
                </a:tc>
                <a:tc>
                  <a:txBody>
                    <a:bodyPr/>
                    <a:lstStyle/>
                    <a:p>
                      <a:pPr algn="ctr" fontAlgn="b"/>
                      <a:r>
                        <a:rPr lang="en-US" sz="2800" b="0" i="0" u="none" strike="noStrike" dirty="0">
                          <a:effectLst/>
                          <a:latin typeface="+mn-lt"/>
                        </a:rPr>
                        <a:t>4643</a:t>
                      </a:r>
                    </a:p>
                  </a:txBody>
                  <a:tcPr marL="9525" marR="9525" marT="9525" marB="0" anchor="b"/>
                </a:tc>
                <a:tc>
                  <a:txBody>
                    <a:bodyPr/>
                    <a:lstStyle/>
                    <a:p>
                      <a:pPr algn="ctr" fontAlgn="b"/>
                      <a:r>
                        <a:rPr lang="en-US" sz="2800" b="1" i="1" u="none" strike="noStrike" dirty="0">
                          <a:solidFill>
                            <a:schemeClr val="accent2"/>
                          </a:solidFill>
                          <a:effectLst/>
                          <a:latin typeface="+mn-lt"/>
                        </a:rPr>
                        <a:t>5311</a:t>
                      </a:r>
                    </a:p>
                  </a:txBody>
                  <a:tcPr marL="9525" marR="9525" marT="9525" marB="0" anchor="b"/>
                </a:tc>
                <a:tc>
                  <a:txBody>
                    <a:bodyPr/>
                    <a:lstStyle/>
                    <a:p>
                      <a:pPr algn="ctr" fontAlgn="b"/>
                      <a:r>
                        <a:rPr lang="en-US" sz="2800" b="1" i="1" u="none" strike="noStrike" dirty="0">
                          <a:solidFill>
                            <a:schemeClr val="accent2"/>
                          </a:solidFill>
                          <a:effectLst/>
                          <a:latin typeface="+mn-lt"/>
                        </a:rPr>
                        <a:t>5557</a:t>
                      </a:r>
                    </a:p>
                  </a:txBody>
                  <a:tcPr marL="9525" marR="9525" marT="9525" marB="0" anchor="b"/>
                </a:tc>
                <a:extLst>
                  <a:ext uri="{0D108BD9-81ED-4DB2-BD59-A6C34878D82A}">
                    <a16:rowId xmlns:a16="http://schemas.microsoft.com/office/drawing/2014/main" val="507291047"/>
                  </a:ext>
                </a:extLst>
              </a:tr>
            </a:tbl>
          </a:graphicData>
        </a:graphic>
      </p:graphicFrame>
      <p:pic>
        <p:nvPicPr>
          <p:cNvPr id="4" name="Picture 3">
            <a:extLst>
              <a:ext uri="{FF2B5EF4-FFF2-40B4-BE49-F238E27FC236}">
                <a16:creationId xmlns:a16="http://schemas.microsoft.com/office/drawing/2014/main" id="{16ECA501-1A91-4F53-9AC1-E30E603449F8}"/>
              </a:ext>
            </a:extLst>
          </p:cNvPr>
          <p:cNvPicPr>
            <a:picLocks noChangeAspect="1"/>
          </p:cNvPicPr>
          <p:nvPr/>
        </p:nvPicPr>
        <p:blipFill rotWithShape="1">
          <a:blip r:embed="rId2">
            <a:extLst>
              <a:ext uri="{28A0092B-C50C-407E-A947-70E740481C1C}">
                <a14:useLocalDpi xmlns:a14="http://schemas.microsoft.com/office/drawing/2010/main" val="0"/>
              </a:ext>
            </a:extLst>
          </a:blip>
          <a:srcRect t="23068"/>
          <a:stretch/>
        </p:blipFill>
        <p:spPr>
          <a:xfrm>
            <a:off x="3863240" y="4310865"/>
            <a:ext cx="5305174" cy="2501171"/>
          </a:xfrm>
          <a:prstGeom prst="rect">
            <a:avLst/>
          </a:prstGeom>
        </p:spPr>
      </p:pic>
    </p:spTree>
    <p:extLst>
      <p:ext uri="{BB962C8B-B14F-4D97-AF65-F5344CB8AC3E}">
        <p14:creationId xmlns:p14="http://schemas.microsoft.com/office/powerpoint/2010/main" val="2283996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F945-04DA-46A5-9B65-80B4E1CDEC5F}"/>
              </a:ext>
            </a:extLst>
          </p:cNvPr>
          <p:cNvSpPr>
            <a:spLocks noGrp="1"/>
          </p:cNvSpPr>
          <p:nvPr>
            <p:ph type="title"/>
          </p:nvPr>
        </p:nvSpPr>
        <p:spPr>
          <a:xfrm>
            <a:off x="2125616" y="27787"/>
            <a:ext cx="9260841" cy="1325563"/>
          </a:xfrm>
        </p:spPr>
        <p:txBody>
          <a:bodyPr/>
          <a:lstStyle/>
          <a:p>
            <a:pPr algn="ctr"/>
            <a:r>
              <a:rPr lang="en-US" dirty="0"/>
              <a:t>2024 Housing Updates</a:t>
            </a:r>
          </a:p>
        </p:txBody>
      </p:sp>
      <p:graphicFrame>
        <p:nvGraphicFramePr>
          <p:cNvPr id="3" name="Table 2">
            <a:extLst>
              <a:ext uri="{FF2B5EF4-FFF2-40B4-BE49-F238E27FC236}">
                <a16:creationId xmlns:a16="http://schemas.microsoft.com/office/drawing/2014/main" id="{4F44DE30-AB6B-406D-B406-51E9DDE78BAD}"/>
              </a:ext>
            </a:extLst>
          </p:cNvPr>
          <p:cNvGraphicFramePr>
            <a:graphicFrameLocks noGrp="1"/>
          </p:cNvGraphicFramePr>
          <p:nvPr>
            <p:extLst>
              <p:ext uri="{D42A27DB-BD31-4B8C-83A1-F6EECF244321}">
                <p14:modId xmlns:p14="http://schemas.microsoft.com/office/powerpoint/2010/main" val="3405735087"/>
              </p:ext>
            </p:extLst>
          </p:nvPr>
        </p:nvGraphicFramePr>
        <p:xfrm>
          <a:off x="2300184" y="1671484"/>
          <a:ext cx="8911704" cy="2590800"/>
        </p:xfrm>
        <a:graphic>
          <a:graphicData uri="http://schemas.openxmlformats.org/drawingml/2006/table">
            <a:tbl>
              <a:tblPr firstRow="1" bandRow="1">
                <a:tableStyleId>{5C22544A-7EE6-4342-B048-85BDC9FD1C3A}</a:tableStyleId>
              </a:tblPr>
              <a:tblGrid>
                <a:gridCol w="2968831">
                  <a:extLst>
                    <a:ext uri="{9D8B030D-6E8A-4147-A177-3AD203B41FA5}">
                      <a16:colId xmlns:a16="http://schemas.microsoft.com/office/drawing/2014/main" val="277808305"/>
                    </a:ext>
                  </a:extLst>
                </a:gridCol>
                <a:gridCol w="2125683">
                  <a:extLst>
                    <a:ext uri="{9D8B030D-6E8A-4147-A177-3AD203B41FA5}">
                      <a16:colId xmlns:a16="http://schemas.microsoft.com/office/drawing/2014/main" val="1703156870"/>
                    </a:ext>
                  </a:extLst>
                </a:gridCol>
                <a:gridCol w="1733797">
                  <a:extLst>
                    <a:ext uri="{9D8B030D-6E8A-4147-A177-3AD203B41FA5}">
                      <a16:colId xmlns:a16="http://schemas.microsoft.com/office/drawing/2014/main" val="2986884644"/>
                    </a:ext>
                  </a:extLst>
                </a:gridCol>
                <a:gridCol w="2083393">
                  <a:extLst>
                    <a:ext uri="{9D8B030D-6E8A-4147-A177-3AD203B41FA5}">
                      <a16:colId xmlns:a16="http://schemas.microsoft.com/office/drawing/2014/main" val="3796421026"/>
                    </a:ext>
                  </a:extLst>
                </a:gridCol>
              </a:tblGrid>
              <a:tr h="370840">
                <a:tc>
                  <a:txBody>
                    <a:bodyPr/>
                    <a:lstStyle/>
                    <a:p>
                      <a:endParaRPr lang="en-US" sz="2800" dirty="0"/>
                    </a:p>
                  </a:txBody>
                  <a:tcPr/>
                </a:tc>
                <a:tc>
                  <a:txBody>
                    <a:bodyPr/>
                    <a:lstStyle/>
                    <a:p>
                      <a:r>
                        <a:rPr lang="en-US" sz="2800" dirty="0"/>
                        <a:t>Capacity</a:t>
                      </a:r>
                    </a:p>
                  </a:txBody>
                  <a:tcPr/>
                </a:tc>
                <a:tc>
                  <a:txBody>
                    <a:bodyPr/>
                    <a:lstStyle/>
                    <a:p>
                      <a:r>
                        <a:rPr lang="en-US" sz="2800" dirty="0"/>
                        <a:t>Filled</a:t>
                      </a:r>
                    </a:p>
                  </a:txBody>
                  <a:tcPr/>
                </a:tc>
                <a:tc>
                  <a:txBody>
                    <a:bodyPr/>
                    <a:lstStyle/>
                    <a:p>
                      <a:r>
                        <a:rPr lang="en-US" sz="2800" dirty="0"/>
                        <a:t>Vacancy</a:t>
                      </a:r>
                    </a:p>
                  </a:txBody>
                  <a:tcPr/>
                </a:tc>
                <a:extLst>
                  <a:ext uri="{0D108BD9-81ED-4DB2-BD59-A6C34878D82A}">
                    <a16:rowId xmlns:a16="http://schemas.microsoft.com/office/drawing/2014/main" val="63408770"/>
                  </a:ext>
                </a:extLst>
              </a:tr>
              <a:tr h="370840">
                <a:tc>
                  <a:txBody>
                    <a:bodyPr/>
                    <a:lstStyle/>
                    <a:p>
                      <a:r>
                        <a:rPr lang="en-US" sz="2800" dirty="0"/>
                        <a:t>On campus</a:t>
                      </a:r>
                    </a:p>
                  </a:txBody>
                  <a:tcPr/>
                </a:tc>
                <a:tc>
                  <a:txBody>
                    <a:bodyPr/>
                    <a:lstStyle/>
                    <a:p>
                      <a:r>
                        <a:rPr lang="en-US" sz="2800" dirty="0"/>
                        <a:t>3250</a:t>
                      </a:r>
                    </a:p>
                  </a:txBody>
                  <a:tcPr/>
                </a:tc>
                <a:tc>
                  <a:txBody>
                    <a:bodyPr/>
                    <a:lstStyle/>
                    <a:p>
                      <a:r>
                        <a:rPr lang="en-US" sz="2800" dirty="0"/>
                        <a:t>3214</a:t>
                      </a:r>
                    </a:p>
                  </a:txBody>
                  <a:tcPr/>
                </a:tc>
                <a:tc>
                  <a:txBody>
                    <a:bodyPr/>
                    <a:lstStyle/>
                    <a:p>
                      <a:r>
                        <a:rPr lang="en-US" sz="2800" dirty="0"/>
                        <a:t>36</a:t>
                      </a:r>
                    </a:p>
                  </a:txBody>
                  <a:tcPr/>
                </a:tc>
                <a:extLst>
                  <a:ext uri="{0D108BD9-81ED-4DB2-BD59-A6C34878D82A}">
                    <a16:rowId xmlns:a16="http://schemas.microsoft.com/office/drawing/2014/main" val="2668170540"/>
                  </a:ext>
                </a:extLst>
              </a:tr>
              <a:tr h="370840">
                <a:tc>
                  <a:txBody>
                    <a:bodyPr/>
                    <a:lstStyle/>
                    <a:p>
                      <a:r>
                        <a:rPr lang="en-US" sz="2800" dirty="0"/>
                        <a:t>UAE</a:t>
                      </a:r>
                    </a:p>
                  </a:txBody>
                  <a:tcPr/>
                </a:tc>
                <a:tc>
                  <a:txBody>
                    <a:bodyPr/>
                    <a:lstStyle/>
                    <a:p>
                      <a:r>
                        <a:rPr lang="en-US" sz="2800" dirty="0"/>
                        <a:t>475</a:t>
                      </a:r>
                    </a:p>
                  </a:txBody>
                  <a:tcPr/>
                </a:tc>
                <a:tc>
                  <a:txBody>
                    <a:bodyPr/>
                    <a:lstStyle/>
                    <a:p>
                      <a:r>
                        <a:rPr lang="en-US" sz="2800" dirty="0"/>
                        <a:t>473</a:t>
                      </a:r>
                    </a:p>
                  </a:txBody>
                  <a:tcPr/>
                </a:tc>
                <a:tc>
                  <a:txBody>
                    <a:bodyPr/>
                    <a:lstStyle/>
                    <a:p>
                      <a:r>
                        <a:rPr lang="en-US" sz="2800" dirty="0"/>
                        <a:t>2</a:t>
                      </a:r>
                    </a:p>
                  </a:txBody>
                  <a:tcPr/>
                </a:tc>
                <a:extLst>
                  <a:ext uri="{0D108BD9-81ED-4DB2-BD59-A6C34878D82A}">
                    <a16:rowId xmlns:a16="http://schemas.microsoft.com/office/drawing/2014/main" val="3026482030"/>
                  </a:ext>
                </a:extLst>
              </a:tr>
              <a:tr h="370840">
                <a:tc>
                  <a:txBody>
                    <a:bodyPr/>
                    <a:lstStyle/>
                    <a:p>
                      <a:r>
                        <a:rPr lang="en-US" sz="2800" dirty="0"/>
                        <a:t>Apartments/RBC</a:t>
                      </a:r>
                    </a:p>
                  </a:txBody>
                  <a:tcPr/>
                </a:tc>
                <a:tc>
                  <a:txBody>
                    <a:bodyPr/>
                    <a:lstStyle/>
                    <a:p>
                      <a:r>
                        <a:rPr lang="en-US" sz="2800" dirty="0"/>
                        <a:t>244</a:t>
                      </a:r>
                    </a:p>
                  </a:txBody>
                  <a:tcPr/>
                </a:tc>
                <a:tc>
                  <a:txBody>
                    <a:bodyPr/>
                    <a:lstStyle/>
                    <a:p>
                      <a:r>
                        <a:rPr lang="en-US" sz="2800" dirty="0"/>
                        <a:t>226</a:t>
                      </a:r>
                    </a:p>
                  </a:txBody>
                  <a:tcPr/>
                </a:tc>
                <a:tc>
                  <a:txBody>
                    <a:bodyPr/>
                    <a:lstStyle/>
                    <a:p>
                      <a:r>
                        <a:rPr lang="en-US" sz="2800" dirty="0"/>
                        <a:t>18</a:t>
                      </a:r>
                    </a:p>
                  </a:txBody>
                  <a:tcPr/>
                </a:tc>
                <a:extLst>
                  <a:ext uri="{0D108BD9-81ED-4DB2-BD59-A6C34878D82A}">
                    <a16:rowId xmlns:a16="http://schemas.microsoft.com/office/drawing/2014/main" val="3069979626"/>
                  </a:ext>
                </a:extLst>
              </a:tr>
              <a:tr h="370840">
                <a:tc>
                  <a:txBody>
                    <a:bodyPr/>
                    <a:lstStyle/>
                    <a:p>
                      <a:r>
                        <a:rPr lang="en-US" sz="2800" dirty="0"/>
                        <a:t>TOTAL </a:t>
                      </a:r>
                    </a:p>
                  </a:txBody>
                  <a:tcPr/>
                </a:tc>
                <a:tc>
                  <a:txBody>
                    <a:bodyPr/>
                    <a:lstStyle/>
                    <a:p>
                      <a:r>
                        <a:rPr lang="en-US" sz="2800" dirty="0"/>
                        <a:t>3969</a:t>
                      </a:r>
                    </a:p>
                  </a:txBody>
                  <a:tcPr/>
                </a:tc>
                <a:tc>
                  <a:txBody>
                    <a:bodyPr/>
                    <a:lstStyle/>
                    <a:p>
                      <a:r>
                        <a:rPr lang="en-US" sz="2800" dirty="0"/>
                        <a:t>3913</a:t>
                      </a:r>
                    </a:p>
                  </a:txBody>
                  <a:tcPr/>
                </a:tc>
                <a:tc>
                  <a:txBody>
                    <a:bodyPr/>
                    <a:lstStyle/>
                    <a:p>
                      <a:r>
                        <a:rPr lang="en-US" sz="2800" dirty="0"/>
                        <a:t>56</a:t>
                      </a:r>
                    </a:p>
                  </a:txBody>
                  <a:tcPr/>
                </a:tc>
                <a:extLst>
                  <a:ext uri="{0D108BD9-81ED-4DB2-BD59-A6C34878D82A}">
                    <a16:rowId xmlns:a16="http://schemas.microsoft.com/office/drawing/2014/main" val="126922028"/>
                  </a:ext>
                </a:extLst>
              </a:tr>
            </a:tbl>
          </a:graphicData>
        </a:graphic>
      </p:graphicFrame>
      <p:pic>
        <p:nvPicPr>
          <p:cNvPr id="5" name="Picture 4">
            <a:extLst>
              <a:ext uri="{FF2B5EF4-FFF2-40B4-BE49-F238E27FC236}">
                <a16:creationId xmlns:a16="http://schemas.microsoft.com/office/drawing/2014/main" id="{7981A61B-FF7C-4A1D-B212-61A8E8595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780" y="4414685"/>
            <a:ext cx="4509031" cy="3007902"/>
          </a:xfrm>
          <a:prstGeom prst="rect">
            <a:avLst/>
          </a:prstGeom>
        </p:spPr>
      </p:pic>
    </p:spTree>
    <p:extLst>
      <p:ext uri="{BB962C8B-B14F-4D97-AF65-F5344CB8AC3E}">
        <p14:creationId xmlns:p14="http://schemas.microsoft.com/office/powerpoint/2010/main" val="188765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11A-E728-4549-9E9D-9E708FA48ED7}"/>
              </a:ext>
            </a:extLst>
          </p:cNvPr>
          <p:cNvSpPr>
            <a:spLocks noGrp="1"/>
          </p:cNvSpPr>
          <p:nvPr>
            <p:ph type="title"/>
          </p:nvPr>
        </p:nvSpPr>
        <p:spPr>
          <a:xfrm>
            <a:off x="2091447" y="0"/>
            <a:ext cx="10437779" cy="1325563"/>
          </a:xfrm>
        </p:spPr>
        <p:txBody>
          <a:bodyPr>
            <a:normAutofit/>
          </a:bodyPr>
          <a:lstStyle/>
          <a:p>
            <a:r>
              <a:rPr lang="en-US" sz="4000" dirty="0"/>
              <a:t>Enrollment Management/ Student Engagement</a:t>
            </a:r>
          </a:p>
        </p:txBody>
      </p:sp>
      <p:pic>
        <p:nvPicPr>
          <p:cNvPr id="5" name="Picture 4">
            <a:extLst>
              <a:ext uri="{FF2B5EF4-FFF2-40B4-BE49-F238E27FC236}">
                <a16:creationId xmlns:a16="http://schemas.microsoft.com/office/drawing/2014/main" id="{CD2D2859-24A1-4D8E-8583-579524AC6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64" y="1485887"/>
            <a:ext cx="5758992" cy="3841730"/>
          </a:xfrm>
          <a:prstGeom prst="rect">
            <a:avLst/>
          </a:prstGeom>
        </p:spPr>
      </p:pic>
      <p:pic>
        <p:nvPicPr>
          <p:cNvPr id="7" name="Picture 6">
            <a:extLst>
              <a:ext uri="{FF2B5EF4-FFF2-40B4-BE49-F238E27FC236}">
                <a16:creationId xmlns:a16="http://schemas.microsoft.com/office/drawing/2014/main" id="{F89C8410-8573-4743-B4FB-D7EB329A443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496033" y="1485886"/>
            <a:ext cx="5758992" cy="3841731"/>
          </a:xfrm>
          <a:prstGeom prst="rect">
            <a:avLst/>
          </a:prstGeom>
        </p:spPr>
      </p:pic>
    </p:spTree>
    <p:extLst>
      <p:ext uri="{BB962C8B-B14F-4D97-AF65-F5344CB8AC3E}">
        <p14:creationId xmlns:p14="http://schemas.microsoft.com/office/powerpoint/2010/main" val="200107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188ED6-B7BC-40B9-BD37-EA26D3BFD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259" y="0"/>
            <a:ext cx="5146716" cy="3429000"/>
          </a:xfrm>
          <a:prstGeom prst="rect">
            <a:avLst/>
          </a:prstGeom>
        </p:spPr>
      </p:pic>
      <p:pic>
        <p:nvPicPr>
          <p:cNvPr id="5" name="Picture 4">
            <a:extLst>
              <a:ext uri="{FF2B5EF4-FFF2-40B4-BE49-F238E27FC236}">
                <a16:creationId xmlns:a16="http://schemas.microsoft.com/office/drawing/2014/main" id="{34ED47B6-49B3-4F11-97DE-941E08A36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59" y="3581628"/>
            <a:ext cx="5146717" cy="3433292"/>
          </a:xfrm>
          <a:prstGeom prst="rect">
            <a:avLst/>
          </a:prstGeom>
        </p:spPr>
      </p:pic>
      <p:pic>
        <p:nvPicPr>
          <p:cNvPr id="7" name="Picture 6">
            <a:extLst>
              <a:ext uri="{FF2B5EF4-FFF2-40B4-BE49-F238E27FC236}">
                <a16:creationId xmlns:a16="http://schemas.microsoft.com/office/drawing/2014/main" id="{83C615BD-E86F-479C-8A6D-27A66F1FB7BC}"/>
              </a:ext>
            </a:extLst>
          </p:cNvPr>
          <p:cNvPicPr>
            <a:picLocks noChangeAspect="1"/>
          </p:cNvPicPr>
          <p:nvPr/>
        </p:nvPicPr>
        <p:blipFill rotWithShape="1">
          <a:blip r:embed="rId4">
            <a:extLst>
              <a:ext uri="{28A0092B-C50C-407E-A947-70E740481C1C}">
                <a14:useLocalDpi xmlns:a14="http://schemas.microsoft.com/office/drawing/2010/main" val="0"/>
              </a:ext>
            </a:extLst>
          </a:blip>
          <a:srcRect t="18959" b="15208"/>
          <a:stretch/>
        </p:blipFill>
        <p:spPr>
          <a:xfrm>
            <a:off x="7834634" y="2343149"/>
            <a:ext cx="3336324" cy="4514851"/>
          </a:xfrm>
          <a:prstGeom prst="rect">
            <a:avLst/>
          </a:prstGeom>
        </p:spPr>
      </p:pic>
      <p:pic>
        <p:nvPicPr>
          <p:cNvPr id="2052" name="Picture 4" descr="Office on Violence Against Women ...">
            <a:extLst>
              <a:ext uri="{FF2B5EF4-FFF2-40B4-BE49-F238E27FC236}">
                <a16:creationId xmlns:a16="http://schemas.microsoft.com/office/drawing/2014/main" id="{A2B0BE0D-3CD8-4BE4-A95D-2FAF3C022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596" y="338138"/>
            <a:ext cx="396240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51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75BEB5-6538-464E-A305-93277D993B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981" y="1353787"/>
            <a:ext cx="3542257" cy="5310063"/>
          </a:xfrm>
        </p:spPr>
      </p:pic>
      <p:pic>
        <p:nvPicPr>
          <p:cNvPr id="7" name="Picture 6">
            <a:extLst>
              <a:ext uri="{FF2B5EF4-FFF2-40B4-BE49-F238E27FC236}">
                <a16:creationId xmlns:a16="http://schemas.microsoft.com/office/drawing/2014/main" id="{F65D67F0-CC56-45FC-A615-569F983C8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189" y="1353786"/>
            <a:ext cx="3633303" cy="5310063"/>
          </a:xfrm>
          <a:prstGeom prst="rect">
            <a:avLst/>
          </a:prstGeom>
        </p:spPr>
      </p:pic>
      <p:pic>
        <p:nvPicPr>
          <p:cNvPr id="11" name="Picture 10">
            <a:extLst>
              <a:ext uri="{FF2B5EF4-FFF2-40B4-BE49-F238E27FC236}">
                <a16:creationId xmlns:a16="http://schemas.microsoft.com/office/drawing/2014/main" id="{62471988-CBBF-4877-A777-0BA2D036A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443" y="1353787"/>
            <a:ext cx="4104557" cy="5313342"/>
          </a:xfrm>
          <a:prstGeom prst="rect">
            <a:avLst/>
          </a:prstGeom>
        </p:spPr>
      </p:pic>
    </p:spTree>
    <p:extLst>
      <p:ext uri="{BB962C8B-B14F-4D97-AF65-F5344CB8AC3E}">
        <p14:creationId xmlns:p14="http://schemas.microsoft.com/office/powerpoint/2010/main" val="2895756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F3B5E-9506-4B88-9B6D-D470CC0913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21086" y="956020"/>
            <a:ext cx="4949827" cy="4945960"/>
          </a:xfrm>
          <a:prstGeom prst="rect">
            <a:avLst/>
          </a:prstGeom>
        </p:spPr>
      </p:pic>
    </p:spTree>
    <p:extLst>
      <p:ext uri="{BB962C8B-B14F-4D97-AF65-F5344CB8AC3E}">
        <p14:creationId xmlns:p14="http://schemas.microsoft.com/office/powerpoint/2010/main" val="1186931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834980"/>
            <a:ext cx="9144000" cy="2420983"/>
          </a:xfrm>
        </p:spPr>
        <p:txBody>
          <a:bodyPr>
            <a:norm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VIRGINIA STATE UNIVERSITY</a:t>
            </a:r>
            <a:br>
              <a:rPr lang="en-US" sz="3200" b="1" dirty="0">
                <a:solidFill>
                  <a:schemeClr val="accent1">
                    <a:lumMod val="75000"/>
                  </a:schemeClr>
                </a:solidFill>
                <a:latin typeface="Times New Roman" panose="02020603050405020304" pitchFamily="18" charset="0"/>
                <a:cs typeface="Times New Roman" panose="02020603050405020304" pitchFamily="18" charset="0"/>
              </a:rPr>
            </a:br>
            <a:r>
              <a:rPr lang="en-US" sz="3200" b="1" dirty="0">
                <a:solidFill>
                  <a:schemeClr val="accent1">
                    <a:lumMod val="75000"/>
                  </a:schemeClr>
                </a:solidFill>
                <a:latin typeface="Times New Roman" panose="02020603050405020304" pitchFamily="18" charset="0"/>
                <a:cs typeface="Times New Roman" panose="02020603050405020304" pitchFamily="18" charset="0"/>
              </a:rPr>
              <a:t>BOARD OF VISITORS</a:t>
            </a:r>
            <a:br>
              <a:rPr lang="en-US" sz="3200" b="1" dirty="0">
                <a:solidFill>
                  <a:schemeClr val="accent1">
                    <a:lumMod val="75000"/>
                  </a:schemeClr>
                </a:solidFill>
                <a:latin typeface="Times New Roman" panose="02020603050405020304" pitchFamily="18" charset="0"/>
                <a:cs typeface="Times New Roman" panose="02020603050405020304" pitchFamily="18" charset="0"/>
              </a:rPr>
            </a:br>
            <a:br>
              <a:rPr lang="en-US" sz="3200" b="1" dirty="0">
                <a:solidFill>
                  <a:schemeClr val="accent1">
                    <a:lumMod val="75000"/>
                  </a:schemeClr>
                </a:solidFill>
                <a:latin typeface="Times New Roman" panose="02020603050405020304" pitchFamily="18" charset="0"/>
                <a:cs typeface="Times New Roman" panose="02020603050405020304" pitchFamily="18" charset="0"/>
              </a:rPr>
            </a:br>
            <a:r>
              <a:rPr lang="en-US" sz="3200" b="1" dirty="0">
                <a:solidFill>
                  <a:schemeClr val="accent1">
                    <a:lumMod val="75000"/>
                  </a:schemeClr>
                </a:solidFill>
                <a:latin typeface="Times New Roman" panose="02020603050405020304" pitchFamily="18" charset="0"/>
                <a:cs typeface="Times New Roman" panose="02020603050405020304" pitchFamily="18" charset="0"/>
              </a:rPr>
              <a:t>VSU POLICE DEPARTMENT</a:t>
            </a:r>
          </a:p>
        </p:txBody>
      </p:sp>
      <p:sp>
        <p:nvSpPr>
          <p:cNvPr id="4" name="Subtitle 3"/>
          <p:cNvSpPr>
            <a:spLocks noGrp="1"/>
          </p:cNvSpPr>
          <p:nvPr>
            <p:ph type="subTitle" idx="1"/>
          </p:nvPr>
        </p:nvSpPr>
        <p:spPr>
          <a:xfrm>
            <a:off x="1524000" y="3602037"/>
            <a:ext cx="9144000" cy="2502672"/>
          </a:xfrm>
        </p:spPr>
        <p:txBody>
          <a:bodyPr>
            <a:normAutofit/>
          </a:bodyPr>
          <a:lstStyle/>
          <a:p>
            <a:endParaRPr lang="en-US" dirty="0"/>
          </a:p>
          <a:p>
            <a:endParaRPr lang="en-US" dirty="0"/>
          </a:p>
          <a:p>
            <a:pPr>
              <a:spcBef>
                <a:spcPts val="0"/>
              </a:spcBef>
            </a:pP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pPr>
              <a:spcBef>
                <a:spcPts val="0"/>
              </a:spcBef>
            </a:pPr>
            <a:r>
              <a:rPr lang="en-US" sz="2000" dirty="0">
                <a:solidFill>
                  <a:schemeClr val="accent1">
                    <a:lumMod val="75000"/>
                  </a:schemeClr>
                </a:solidFill>
                <a:latin typeface="Times New Roman" panose="02020603050405020304" pitchFamily="18" charset="0"/>
                <a:cs typeface="Times New Roman" panose="02020603050405020304" pitchFamily="18" charset="0"/>
              </a:rPr>
              <a:t>David L. Bragg</a:t>
            </a:r>
          </a:p>
          <a:p>
            <a:pPr>
              <a:spcBef>
                <a:spcPts val="0"/>
              </a:spcBef>
            </a:pPr>
            <a:r>
              <a:rPr lang="en-US" sz="2000" dirty="0">
                <a:solidFill>
                  <a:schemeClr val="accent1">
                    <a:lumMod val="75000"/>
                  </a:schemeClr>
                </a:solidFill>
                <a:latin typeface="Times New Roman" panose="02020603050405020304" pitchFamily="18" charset="0"/>
                <a:cs typeface="Times New Roman" panose="02020603050405020304" pitchFamily="18" charset="0"/>
              </a:rPr>
              <a:t>AVP for Public Safety/Chief of Police</a:t>
            </a:r>
          </a:p>
          <a:p>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pPr algn="l"/>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566" y="3429000"/>
            <a:ext cx="922867" cy="1219201"/>
          </a:xfrm>
          <a:prstGeom prst="rect">
            <a:avLst/>
          </a:prstGeom>
        </p:spPr>
      </p:pic>
    </p:spTree>
    <p:extLst>
      <p:ext uri="{BB962C8B-B14F-4D97-AF65-F5344CB8AC3E}">
        <p14:creationId xmlns:p14="http://schemas.microsoft.com/office/powerpoint/2010/main" val="60011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FF7057-ACC7-4B60-8590-F953265E1FA0}"/>
              </a:ext>
            </a:extLst>
          </p:cNvPr>
          <p:cNvSpPr>
            <a:spLocks noGrp="1"/>
          </p:cNvSpPr>
          <p:nvPr>
            <p:ph type="ctrTitle"/>
          </p:nvPr>
        </p:nvSpPr>
        <p:spPr>
          <a:xfrm>
            <a:off x="1395663" y="1343526"/>
            <a:ext cx="9400674" cy="866858"/>
          </a:xfrm>
        </p:spPr>
        <p:txBody>
          <a:bodyPr>
            <a:normAutofit fontScale="90000"/>
          </a:bodyPr>
          <a:lstStyle/>
          <a:p>
            <a:r>
              <a:rPr lang="en-US" sz="3200" dirty="0">
                <a:latin typeface="Times New Roman" panose="02020603050405020304" pitchFamily="18" charset="0"/>
                <a:cs typeface="Times New Roman" panose="02020603050405020304" pitchFamily="18" charset="0"/>
              </a:rPr>
              <a:t>Campus Crime Report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2023 – 2024 YTD (Jan – Aug)</a:t>
            </a:r>
          </a:p>
        </p:txBody>
      </p:sp>
      <p:graphicFrame>
        <p:nvGraphicFramePr>
          <p:cNvPr id="3" name="Table 2">
            <a:extLst>
              <a:ext uri="{FF2B5EF4-FFF2-40B4-BE49-F238E27FC236}">
                <a16:creationId xmlns:a16="http://schemas.microsoft.com/office/drawing/2014/main" id="{832EDEF4-168C-4799-B2B4-C4539F7DEC9A}"/>
              </a:ext>
            </a:extLst>
          </p:cNvPr>
          <p:cNvGraphicFramePr>
            <a:graphicFrameLocks noGrp="1"/>
          </p:cNvGraphicFramePr>
          <p:nvPr>
            <p:extLst/>
          </p:nvPr>
        </p:nvGraphicFramePr>
        <p:xfrm>
          <a:off x="182732" y="2456126"/>
          <a:ext cx="6870934" cy="4061460"/>
        </p:xfrm>
        <a:graphic>
          <a:graphicData uri="http://schemas.openxmlformats.org/drawingml/2006/table">
            <a:tbl>
              <a:tblPr>
                <a:tableStyleId>{69CF1AB2-1976-4502-BF36-3FF5EA218861}</a:tableStyleId>
              </a:tblPr>
              <a:tblGrid>
                <a:gridCol w="2393414">
                  <a:extLst>
                    <a:ext uri="{9D8B030D-6E8A-4147-A177-3AD203B41FA5}">
                      <a16:colId xmlns:a16="http://schemas.microsoft.com/office/drawing/2014/main" val="1451328523"/>
                    </a:ext>
                  </a:extLst>
                </a:gridCol>
                <a:gridCol w="1978269">
                  <a:extLst>
                    <a:ext uri="{9D8B030D-6E8A-4147-A177-3AD203B41FA5}">
                      <a16:colId xmlns:a16="http://schemas.microsoft.com/office/drawing/2014/main" val="2121511719"/>
                    </a:ext>
                  </a:extLst>
                </a:gridCol>
                <a:gridCol w="2499251">
                  <a:extLst>
                    <a:ext uri="{9D8B030D-6E8A-4147-A177-3AD203B41FA5}">
                      <a16:colId xmlns:a16="http://schemas.microsoft.com/office/drawing/2014/main" val="4114109608"/>
                    </a:ext>
                  </a:extLst>
                </a:gridCol>
              </a:tblGrid>
              <a:tr h="70192">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Offense</a:t>
                      </a:r>
                    </a:p>
                  </a:txBody>
                  <a:tcPr marL="7620" marR="7620" marT="7620" marB="0" anchor="b">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2023 Jan - Aug</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a:effectLst/>
                        </a:rPr>
                        <a:t>2024 Jan </a:t>
                      </a:r>
                      <a:r>
                        <a:rPr lang="en-US" sz="2000" u="none" strike="noStrike" dirty="0">
                          <a:effectLst/>
                        </a:rPr>
                        <a:t>- Aug</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2623380282"/>
                  </a:ext>
                </a:extLst>
              </a:tr>
              <a:tr h="265386">
                <a:tc>
                  <a:txBody>
                    <a:bodyPr/>
                    <a:lstStyle/>
                    <a:p>
                      <a:pPr algn="l" fontAlgn="b"/>
                      <a:r>
                        <a:rPr lang="en-US" sz="2000" u="none" strike="noStrike" dirty="0">
                          <a:effectLst/>
                        </a:rPr>
                        <a:t>Homicide</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92224564"/>
                  </a:ext>
                </a:extLst>
              </a:tr>
              <a:tr h="265386">
                <a:tc>
                  <a:txBody>
                    <a:bodyPr/>
                    <a:lstStyle/>
                    <a:p>
                      <a:pPr algn="l" fontAlgn="b"/>
                      <a:r>
                        <a:rPr lang="en-US" sz="2000" u="none" strike="noStrike" dirty="0">
                          <a:effectLst/>
                        </a:rPr>
                        <a:t>Sex Offenses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5</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48768376"/>
                  </a:ext>
                </a:extLst>
              </a:tr>
              <a:tr h="265386">
                <a:tc>
                  <a:txBody>
                    <a:bodyPr/>
                    <a:lstStyle/>
                    <a:p>
                      <a:pPr algn="l" fontAlgn="b"/>
                      <a:r>
                        <a:rPr lang="en-US" sz="2000" u="none" strike="noStrike" dirty="0">
                          <a:effectLst/>
                        </a:rPr>
                        <a:t>Robbery</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8919308"/>
                  </a:ext>
                </a:extLst>
              </a:tr>
              <a:tr h="265386">
                <a:tc>
                  <a:txBody>
                    <a:bodyPr/>
                    <a:lstStyle/>
                    <a:p>
                      <a:pPr algn="l" fontAlgn="b"/>
                      <a:r>
                        <a:rPr lang="en-US" sz="2000" u="none" strike="noStrike" dirty="0">
                          <a:effectLst/>
                        </a:rPr>
                        <a:t>Aggravated Assault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222210241"/>
                  </a:ext>
                </a:extLst>
              </a:tr>
              <a:tr h="265386">
                <a:tc>
                  <a:txBody>
                    <a:bodyPr/>
                    <a:lstStyle/>
                    <a:p>
                      <a:pPr algn="l" fontAlgn="b"/>
                      <a:r>
                        <a:rPr lang="en-US" sz="2000" u="none" strike="noStrike" dirty="0">
                          <a:effectLst/>
                        </a:rPr>
                        <a:t>Burglary</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228835834"/>
                  </a:ext>
                </a:extLst>
              </a:tr>
              <a:tr h="265386">
                <a:tc>
                  <a:txBody>
                    <a:bodyPr/>
                    <a:lstStyle/>
                    <a:p>
                      <a:pPr algn="l" fontAlgn="b"/>
                      <a:r>
                        <a:rPr lang="en-US" sz="2000" u="none" strike="noStrike" dirty="0">
                          <a:effectLst/>
                        </a:rPr>
                        <a:t>Auto Theft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029817480"/>
                  </a:ext>
                </a:extLst>
              </a:tr>
              <a:tr h="265386">
                <a:tc>
                  <a:txBody>
                    <a:bodyPr/>
                    <a:lstStyle/>
                    <a:p>
                      <a:pPr algn="l" fontAlgn="b"/>
                      <a:r>
                        <a:rPr lang="en-US" sz="2000" u="none" strike="noStrike">
                          <a:effectLst/>
                        </a:rPr>
                        <a:t>Arson</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070519565"/>
                  </a:ext>
                </a:extLst>
              </a:tr>
              <a:tr h="265386">
                <a:tc>
                  <a:txBody>
                    <a:bodyPr/>
                    <a:lstStyle/>
                    <a:p>
                      <a:pPr algn="l" fontAlgn="b"/>
                      <a:r>
                        <a:rPr lang="en-US" sz="2000" u="none" strike="noStrike">
                          <a:effectLst/>
                        </a:rPr>
                        <a:t>Domestic Violence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28716858"/>
                  </a:ext>
                </a:extLst>
              </a:tr>
              <a:tr h="265386">
                <a:tc>
                  <a:txBody>
                    <a:bodyPr/>
                    <a:lstStyle/>
                    <a:p>
                      <a:pPr algn="l" fontAlgn="b"/>
                      <a:r>
                        <a:rPr lang="en-US" sz="2000" u="none" strike="noStrike">
                          <a:effectLst/>
                        </a:rPr>
                        <a:t>Dating Violence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17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13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80326751"/>
                  </a:ext>
                </a:extLst>
              </a:tr>
              <a:tr h="265386">
                <a:tc>
                  <a:txBody>
                    <a:bodyPr/>
                    <a:lstStyle/>
                    <a:p>
                      <a:pPr algn="l" fontAlgn="b"/>
                      <a:r>
                        <a:rPr lang="en-US" sz="2000" u="none" strike="noStrike">
                          <a:effectLst/>
                        </a:rPr>
                        <a:t>Stalking</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241730556"/>
                  </a:ext>
                </a:extLst>
              </a:tr>
              <a:tr h="265386">
                <a:tc>
                  <a:txBody>
                    <a:bodyPr/>
                    <a:lstStyle/>
                    <a:p>
                      <a:pPr algn="l"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465259149"/>
                  </a:ext>
                </a:extLst>
              </a:tr>
              <a:tr h="179813">
                <a:tc>
                  <a:txBody>
                    <a:bodyPr/>
                    <a:lstStyle/>
                    <a:p>
                      <a:pPr algn="l" fontAlgn="b"/>
                      <a:r>
                        <a:rPr lang="en-US" sz="2000" u="none" strike="noStrike" dirty="0">
                          <a:effectLst/>
                        </a:rPr>
                        <a:t>Total</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000" u="none" strike="noStrike" dirty="0">
                          <a:effectLst/>
                        </a:rPr>
                        <a:t>34</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000" u="none" strike="noStrike" dirty="0">
                          <a:effectLst/>
                        </a:rPr>
                        <a:t>32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2100758493"/>
                  </a:ext>
                </a:extLst>
              </a:tr>
            </a:tbl>
          </a:graphicData>
        </a:graphic>
      </p:graphicFrame>
      <p:pic>
        <p:nvPicPr>
          <p:cNvPr id="4" name="Picture 3">
            <a:extLst>
              <a:ext uri="{FF2B5EF4-FFF2-40B4-BE49-F238E27FC236}">
                <a16:creationId xmlns:a16="http://schemas.microsoft.com/office/drawing/2014/main" id="{F4826D7F-D888-4CBD-B376-797CBB5F78C8}"/>
              </a:ext>
            </a:extLst>
          </p:cNvPr>
          <p:cNvPicPr>
            <a:picLocks noChangeAspect="1"/>
          </p:cNvPicPr>
          <p:nvPr/>
        </p:nvPicPr>
        <p:blipFill>
          <a:blip r:embed="rId3"/>
          <a:stretch>
            <a:fillRect/>
          </a:stretch>
        </p:blipFill>
        <p:spPr>
          <a:xfrm>
            <a:off x="7762266" y="2844177"/>
            <a:ext cx="4002940" cy="2670297"/>
          </a:xfrm>
          <a:prstGeom prst="rect">
            <a:avLst/>
          </a:prstGeom>
        </p:spPr>
      </p:pic>
    </p:spTree>
    <p:extLst>
      <p:ext uri="{BB962C8B-B14F-4D97-AF65-F5344CB8AC3E}">
        <p14:creationId xmlns:p14="http://schemas.microsoft.com/office/powerpoint/2010/main" val="336871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a:xfrm>
            <a:off x="2030032" y="-228641"/>
            <a:ext cx="9276267" cy="1325563"/>
          </a:xfrm>
        </p:spPr>
        <p:txBody>
          <a:bodyPr>
            <a:normAutofit/>
          </a:bodyPr>
          <a:lstStyle/>
          <a:p>
            <a:r>
              <a:rPr lang="en-US" sz="4000" dirty="0"/>
              <a:t>Modifications to Student Code of Conduct </a:t>
            </a:r>
          </a:p>
        </p:txBody>
      </p:sp>
      <p:graphicFrame>
        <p:nvGraphicFramePr>
          <p:cNvPr id="4" name="Table 3">
            <a:extLst>
              <a:ext uri="{FF2B5EF4-FFF2-40B4-BE49-F238E27FC236}">
                <a16:creationId xmlns:a16="http://schemas.microsoft.com/office/drawing/2014/main" id="{4B4ED6ED-A0C2-44D4-90DE-FACDE592ABD7}"/>
              </a:ext>
            </a:extLst>
          </p:cNvPr>
          <p:cNvGraphicFramePr>
            <a:graphicFrameLocks noGrp="1"/>
          </p:cNvGraphicFramePr>
          <p:nvPr>
            <p:extLst>
              <p:ext uri="{D42A27DB-BD31-4B8C-83A1-F6EECF244321}">
                <p14:modId xmlns:p14="http://schemas.microsoft.com/office/powerpoint/2010/main" val="1249838693"/>
              </p:ext>
            </p:extLst>
          </p:nvPr>
        </p:nvGraphicFramePr>
        <p:xfrm>
          <a:off x="855025" y="1096922"/>
          <a:ext cx="11067801" cy="5408540"/>
        </p:xfrm>
        <a:graphic>
          <a:graphicData uri="http://schemas.openxmlformats.org/drawingml/2006/table">
            <a:tbl>
              <a:tblPr firstRow="1" firstCol="1" bandRow="1">
                <a:tableStyleId>{FABFCF23-3B69-468F-B69F-88F6DE6A72F2}</a:tableStyleId>
              </a:tblPr>
              <a:tblGrid>
                <a:gridCol w="8288975">
                  <a:extLst>
                    <a:ext uri="{9D8B030D-6E8A-4147-A177-3AD203B41FA5}">
                      <a16:colId xmlns:a16="http://schemas.microsoft.com/office/drawing/2014/main" val="916562762"/>
                    </a:ext>
                  </a:extLst>
                </a:gridCol>
                <a:gridCol w="249382">
                  <a:extLst>
                    <a:ext uri="{9D8B030D-6E8A-4147-A177-3AD203B41FA5}">
                      <a16:colId xmlns:a16="http://schemas.microsoft.com/office/drawing/2014/main" val="4203133854"/>
                    </a:ext>
                  </a:extLst>
                </a:gridCol>
                <a:gridCol w="2529444">
                  <a:extLst>
                    <a:ext uri="{9D8B030D-6E8A-4147-A177-3AD203B41FA5}">
                      <a16:colId xmlns:a16="http://schemas.microsoft.com/office/drawing/2014/main" val="3775658250"/>
                    </a:ext>
                  </a:extLst>
                </a:gridCol>
              </a:tblGrid>
              <a:tr h="294473">
                <a:tc gridSpan="3">
                  <a:txBody>
                    <a:bodyPr/>
                    <a:lstStyle/>
                    <a:p>
                      <a:pPr marL="0" marR="0" algn="ctr">
                        <a:lnSpc>
                          <a:spcPct val="107000"/>
                        </a:lnSpc>
                        <a:spcBef>
                          <a:spcPts val="0"/>
                        </a:spcBef>
                        <a:spcAft>
                          <a:spcPts val="0"/>
                        </a:spcAft>
                      </a:pPr>
                      <a:r>
                        <a:rPr lang="en-US" sz="2800" dirty="0">
                          <a:effectLst/>
                        </a:rPr>
                        <a:t>Violations of Laws, Regulations and Ordinances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F559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2274248"/>
                  </a:ext>
                </a:extLst>
              </a:tr>
              <a:tr h="1460886">
                <a:tc>
                  <a:txBody>
                    <a:bodyPr/>
                    <a:lstStyle/>
                    <a:p>
                      <a:pPr marL="0" marR="0">
                        <a:lnSpc>
                          <a:spcPct val="107000"/>
                        </a:lnSpc>
                        <a:spcBef>
                          <a:spcPts val="0"/>
                        </a:spcBef>
                        <a:spcAft>
                          <a:spcPts val="0"/>
                        </a:spcAft>
                      </a:pPr>
                      <a:r>
                        <a:rPr lang="en-US" sz="1800" b="0" dirty="0">
                          <a:effectLst/>
                        </a:rPr>
                        <a:t>Students are expected to abide by all University rules, regulations, and standards, and by the laws of the Commonwealth of Virginia and the federal government. Students are expected to act responsibly and to avoid conduct detrimental to themselves, their fellow students, and the University.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No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6871653"/>
                  </a:ext>
                </a:extLst>
              </a:tr>
              <a:tr h="2345245">
                <a:tc>
                  <a:txBody>
                    <a:bodyPr/>
                    <a:lstStyle/>
                    <a:p>
                      <a:pPr marL="0" marR="0">
                        <a:lnSpc>
                          <a:spcPct val="107000"/>
                        </a:lnSpc>
                        <a:spcBef>
                          <a:spcPts val="0"/>
                        </a:spcBef>
                        <a:spcAft>
                          <a:spcPts val="0"/>
                        </a:spcAft>
                      </a:pPr>
                      <a:r>
                        <a:rPr lang="en-US" sz="1800" b="0" dirty="0">
                          <a:effectLst/>
                        </a:rPr>
                        <a:t>The University may interim suspend any student, pending a hearing, who has been convicted of a felony </a:t>
                      </a:r>
                      <a:r>
                        <a:rPr lang="en-US" sz="1800" b="0" strike="sngStrike" dirty="0">
                          <a:effectLst/>
                        </a:rPr>
                        <a:t>that adversely reflects upon their character and fitness as a member of the student body or that negatively reflects upon the University’s mission</a:t>
                      </a:r>
                      <a:r>
                        <a:rPr lang="en-US" sz="1800" b="0" dirty="0">
                          <a:effectLst/>
                        </a:rPr>
                        <a:t>. Felony convictions of any type, including any conviction for illegal use, possession, or distribution or intent to use, possess, or distribute controlled substances (i.e., drugs), may be cause for expulsion.</a:t>
                      </a:r>
                    </a:p>
                    <a:p>
                      <a:pPr marL="0" marR="0">
                        <a:lnSpc>
                          <a:spcPct val="107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DELETE  “that adversely reflects upon their character and fitness as a member of the student body or that negatively reflects upon the University’s mission“</a:t>
                      </a: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0778911"/>
                  </a:ext>
                </a:extLst>
              </a:tr>
              <a:tr h="1166100">
                <a:tc>
                  <a:txBody>
                    <a:bodyPr/>
                    <a:lstStyle/>
                    <a:p>
                      <a:pPr marL="0" marR="0">
                        <a:lnSpc>
                          <a:spcPct val="107000"/>
                        </a:lnSpc>
                        <a:spcBef>
                          <a:spcPts val="0"/>
                        </a:spcBef>
                        <a:spcAft>
                          <a:spcPts val="0"/>
                        </a:spcAft>
                      </a:pPr>
                      <a:r>
                        <a:rPr lang="en-US" sz="1800" b="0" dirty="0">
                          <a:effectLst/>
                        </a:rPr>
                        <a:t>Disciplinary action may be taken when a student is on property other than the University campus where such student’s conduct violates federal, state, or local laws, </a:t>
                      </a:r>
                      <a:r>
                        <a:rPr lang="en-US" sz="1800" b="0" i="1" dirty="0">
                          <a:effectLst/>
                        </a:rPr>
                        <a:t>regulations, orders, or ordinances</a:t>
                      </a:r>
                      <a:r>
                        <a:rPr lang="en-US" sz="1800" b="0" dirty="0">
                          <a:effectLst/>
                        </a:rPr>
                        <a: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Add - regulations, orders, or ordinances.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7075735"/>
                  </a:ext>
                </a:extLst>
              </a:tr>
            </a:tbl>
          </a:graphicData>
        </a:graphic>
      </p:graphicFrame>
    </p:spTree>
    <p:extLst>
      <p:ext uri="{BB962C8B-B14F-4D97-AF65-F5344CB8AC3E}">
        <p14:creationId xmlns:p14="http://schemas.microsoft.com/office/powerpoint/2010/main" val="740394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38010" y="1863271"/>
            <a:ext cx="8792183" cy="1444240"/>
          </a:xfrm>
        </p:spPr>
        <p:txBody>
          <a:bodyPr>
            <a:normAutofit fontScale="90000"/>
          </a:bodyPr>
          <a:lstStyle/>
          <a:p>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r>
              <a:rPr lang="en-US" sz="4900" b="1" dirty="0">
                <a:solidFill>
                  <a:schemeClr val="accent1">
                    <a:lumMod val="75000"/>
                  </a:schemeClr>
                </a:solidFill>
                <a:latin typeface="Times New Roman" panose="02020603050405020304" pitchFamily="18" charset="0"/>
                <a:cs typeface="Times New Roman" panose="02020603050405020304" pitchFamily="18" charset="0"/>
              </a:rPr>
              <a:t>Campus Arrest Report YTD 2024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a:t>
            </a:r>
            <a:br>
              <a:rPr lang="en-US" sz="5400" dirty="0"/>
            </a:br>
            <a:endParaRPr lang="en-US" sz="5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flipH="1">
            <a:off x="13989464" y="6358855"/>
            <a:ext cx="1656003" cy="385926"/>
          </a:xfrm>
        </p:spPr>
        <p:txBody>
          <a:bodyPr>
            <a:normAutofit fontScale="25000" lnSpcReduction="20000"/>
          </a:bodyPr>
          <a:lstStyle/>
          <a:p>
            <a:pPr algn="l" fontAlgn="b">
              <a:spcBef>
                <a:spcPts val="0"/>
              </a:spcBef>
            </a:pP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a:p>
            <a:pPr algn="l" fontAlgn="b">
              <a:lnSpc>
                <a:spcPct val="120000"/>
              </a:lnSpc>
              <a:spcBef>
                <a:spcPts val="0"/>
              </a:spcBef>
            </a:pP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2800" dirty="0">
              <a:latin typeface="Arial" panose="020B0604020202020204" pitchFamily="34" charset="0"/>
            </a:endParaRPr>
          </a:p>
          <a:p>
            <a:pPr algn="l"/>
            <a:endParaRPr lang="en-US" dirty="0"/>
          </a:p>
          <a:p>
            <a:pPr algn="l"/>
            <a:r>
              <a:rPr lang="en-US" sz="1600" dirty="0">
                <a:solidFill>
                  <a:schemeClr val="accent1">
                    <a:lumMod val="75000"/>
                  </a:schemeClr>
                </a:solidFill>
                <a:latin typeface="Times New Roman" panose="02020603050405020304" pitchFamily="18" charset="0"/>
                <a:cs typeface="Times New Roman" panose="02020603050405020304" pitchFamily="18" charset="0"/>
              </a:rPr>
              <a:t>                    </a:t>
            </a:r>
          </a:p>
        </p:txBody>
      </p:sp>
      <p:graphicFrame>
        <p:nvGraphicFramePr>
          <p:cNvPr id="2" name="Table 1">
            <a:extLst>
              <a:ext uri="{FF2B5EF4-FFF2-40B4-BE49-F238E27FC236}">
                <a16:creationId xmlns:a16="http://schemas.microsoft.com/office/drawing/2014/main" id="{9B598BC1-04A9-499D-93C5-C3901D715964}"/>
              </a:ext>
            </a:extLst>
          </p:cNvPr>
          <p:cNvGraphicFramePr>
            <a:graphicFrameLocks noGrp="1"/>
          </p:cNvGraphicFramePr>
          <p:nvPr>
            <p:extLst>
              <p:ext uri="{D42A27DB-BD31-4B8C-83A1-F6EECF244321}">
                <p14:modId xmlns:p14="http://schemas.microsoft.com/office/powerpoint/2010/main" val="2501860265"/>
              </p:ext>
            </p:extLst>
          </p:nvPr>
        </p:nvGraphicFramePr>
        <p:xfrm>
          <a:off x="1324292" y="2289893"/>
          <a:ext cx="10404632" cy="4261925"/>
        </p:xfrm>
        <a:graphic>
          <a:graphicData uri="http://schemas.openxmlformats.org/drawingml/2006/table">
            <a:tbl>
              <a:tblPr>
                <a:tableStyleId>{5C22544A-7EE6-4342-B048-85BDC9FD1C3A}</a:tableStyleId>
              </a:tblPr>
              <a:tblGrid>
                <a:gridCol w="2969156">
                  <a:extLst>
                    <a:ext uri="{9D8B030D-6E8A-4147-A177-3AD203B41FA5}">
                      <a16:colId xmlns:a16="http://schemas.microsoft.com/office/drawing/2014/main" val="453222061"/>
                    </a:ext>
                  </a:extLst>
                </a:gridCol>
                <a:gridCol w="826164">
                  <a:extLst>
                    <a:ext uri="{9D8B030D-6E8A-4147-A177-3AD203B41FA5}">
                      <a16:colId xmlns:a16="http://schemas.microsoft.com/office/drawing/2014/main" val="811552723"/>
                    </a:ext>
                  </a:extLst>
                </a:gridCol>
                <a:gridCol w="826164">
                  <a:extLst>
                    <a:ext uri="{9D8B030D-6E8A-4147-A177-3AD203B41FA5}">
                      <a16:colId xmlns:a16="http://schemas.microsoft.com/office/drawing/2014/main" val="143810146"/>
                    </a:ext>
                  </a:extLst>
                </a:gridCol>
                <a:gridCol w="826164">
                  <a:extLst>
                    <a:ext uri="{9D8B030D-6E8A-4147-A177-3AD203B41FA5}">
                      <a16:colId xmlns:a16="http://schemas.microsoft.com/office/drawing/2014/main" val="1409961254"/>
                    </a:ext>
                  </a:extLst>
                </a:gridCol>
                <a:gridCol w="826164">
                  <a:extLst>
                    <a:ext uri="{9D8B030D-6E8A-4147-A177-3AD203B41FA5}">
                      <a16:colId xmlns:a16="http://schemas.microsoft.com/office/drawing/2014/main" val="905348894"/>
                    </a:ext>
                  </a:extLst>
                </a:gridCol>
                <a:gridCol w="826164">
                  <a:extLst>
                    <a:ext uri="{9D8B030D-6E8A-4147-A177-3AD203B41FA5}">
                      <a16:colId xmlns:a16="http://schemas.microsoft.com/office/drawing/2014/main" val="1102027166"/>
                    </a:ext>
                  </a:extLst>
                </a:gridCol>
                <a:gridCol w="826164">
                  <a:extLst>
                    <a:ext uri="{9D8B030D-6E8A-4147-A177-3AD203B41FA5}">
                      <a16:colId xmlns:a16="http://schemas.microsoft.com/office/drawing/2014/main" val="713136839"/>
                    </a:ext>
                  </a:extLst>
                </a:gridCol>
                <a:gridCol w="826164">
                  <a:extLst>
                    <a:ext uri="{9D8B030D-6E8A-4147-A177-3AD203B41FA5}">
                      <a16:colId xmlns:a16="http://schemas.microsoft.com/office/drawing/2014/main" val="1810053990"/>
                    </a:ext>
                  </a:extLst>
                </a:gridCol>
                <a:gridCol w="826164">
                  <a:extLst>
                    <a:ext uri="{9D8B030D-6E8A-4147-A177-3AD203B41FA5}">
                      <a16:colId xmlns:a16="http://schemas.microsoft.com/office/drawing/2014/main" val="3364726841"/>
                    </a:ext>
                  </a:extLst>
                </a:gridCol>
                <a:gridCol w="826164">
                  <a:extLst>
                    <a:ext uri="{9D8B030D-6E8A-4147-A177-3AD203B41FA5}">
                      <a16:colId xmlns:a16="http://schemas.microsoft.com/office/drawing/2014/main" val="3160004040"/>
                    </a:ext>
                  </a:extLst>
                </a:gridCol>
              </a:tblGrid>
              <a:tr h="452887">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Campus Arrest Report</a:t>
                      </a:r>
                      <a:endParaRPr lang="en-US" sz="2400" b="0"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Jan</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Feb</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Mar</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April</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May</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June</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July</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Aug</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Totals</a:t>
                      </a:r>
                      <a:endParaRPr lang="en-US" sz="2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215421705"/>
                  </a:ext>
                </a:extLst>
              </a:tr>
              <a:tr h="0">
                <a:tc>
                  <a:txBody>
                    <a:bodyPr/>
                    <a:lstStyle/>
                    <a:p>
                      <a:pPr algn="ctr" fontAlgn="b"/>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0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59020101"/>
                  </a:ext>
                </a:extLst>
              </a:tr>
              <a:tr h="452887">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Weapons Law Violations</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1</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1</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0</a:t>
                      </a:r>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b="0" i="0" u="none" strike="noStrike" dirty="0">
                          <a:effectLst/>
                          <a:latin typeface="Times New Roman" panose="02020603050405020304" pitchFamily="18" charset="0"/>
                          <a:cs typeface="Times New Roman" panose="02020603050405020304" pitchFamily="18" charset="0"/>
                        </a:rPr>
                        <a:t>3</a:t>
                      </a:r>
                    </a:p>
                  </a:txBody>
                  <a:tcPr marL="7620" marR="7620" marT="7620" marB="0" anchor="b"/>
                </a:tc>
                <a:tc>
                  <a:txBody>
                    <a:bodyPr/>
                    <a:lstStyle/>
                    <a:p>
                      <a:pPr algn="ctr" fontAlgn="b"/>
                      <a:r>
                        <a:rPr lang="en-US" sz="2800" b="0" i="0" u="none" strike="noStrike" dirty="0">
                          <a:effectLst/>
                          <a:latin typeface="Times New Roman" panose="02020603050405020304" pitchFamily="18" charset="0"/>
                          <a:cs typeface="Times New Roman" panose="02020603050405020304" pitchFamily="18" charset="0"/>
                        </a:rPr>
                        <a:t>5</a:t>
                      </a:r>
                    </a:p>
                  </a:txBody>
                  <a:tcPr marL="7620" marR="7620" marT="7620" marB="0" anchor="b">
                    <a:solidFill>
                      <a:schemeClr val="accent1">
                        <a:lumMod val="40000"/>
                        <a:lumOff val="60000"/>
                      </a:schemeClr>
                    </a:solidFill>
                  </a:tcPr>
                </a:tc>
                <a:extLst>
                  <a:ext uri="{0D108BD9-81ED-4DB2-BD59-A6C34878D82A}">
                    <a16:rowId xmlns:a16="http://schemas.microsoft.com/office/drawing/2014/main" val="1889260603"/>
                  </a:ext>
                </a:extLst>
              </a:tr>
              <a:tr h="0">
                <a:tc>
                  <a:txBody>
                    <a:bodyPr/>
                    <a:lstStyle/>
                    <a:p>
                      <a:pPr algn="ctr" fontAlgn="b"/>
                      <a:endParaRPr lang="en-US" sz="8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 </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240753530"/>
                  </a:ext>
                </a:extLst>
              </a:tr>
              <a:tr h="452887">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Drug Law Violations</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2</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2</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1</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3</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b="0" i="0" u="none" strike="noStrike" dirty="0">
                          <a:effectLst/>
                          <a:latin typeface="Times New Roman" panose="02020603050405020304" pitchFamily="18" charset="0"/>
                          <a:cs typeface="Times New Roman" panose="02020603050405020304" pitchFamily="18" charset="0"/>
                        </a:rPr>
                        <a:t>0</a:t>
                      </a:r>
                    </a:p>
                  </a:txBody>
                  <a:tcPr marL="7620" marR="7620" marT="762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8</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031200482"/>
                  </a:ext>
                </a:extLst>
              </a:tr>
              <a:tr h="204061">
                <a:tc>
                  <a:txBody>
                    <a:bodyPr/>
                    <a:lstStyle/>
                    <a:p>
                      <a:pPr algn="ctr" fontAlgn="b"/>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0"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 </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688360539"/>
                  </a:ext>
                </a:extLst>
              </a:tr>
              <a:tr h="452887">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Liquor Law Violations</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1</a:t>
                      </a:r>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1</a:t>
                      </a:r>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1</a:t>
                      </a:r>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2</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1</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0</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400" b="0" i="0" u="none" strike="noStrike" dirty="0">
                          <a:effectLst/>
                          <a:latin typeface="Times New Roman" panose="02020603050405020304" pitchFamily="18" charset="0"/>
                          <a:cs typeface="Times New Roman" panose="02020603050405020304" pitchFamily="18" charset="0"/>
                        </a:rPr>
                        <a:t>0</a:t>
                      </a:r>
                    </a:p>
                  </a:txBody>
                  <a:tcPr marL="7620" marR="7620" marT="762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6</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3421481639"/>
                  </a:ext>
                </a:extLst>
              </a:tr>
              <a:tr h="292837">
                <a:tc>
                  <a:txBody>
                    <a:bodyPr/>
                    <a:lstStyle/>
                    <a:p>
                      <a:pPr algn="ctr" fontAlgn="b"/>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800" u="none" strike="noStrike" dirty="0">
                          <a:effectLst/>
                          <a:latin typeface="Times New Roman" panose="02020603050405020304" pitchFamily="18" charset="0"/>
                          <a:cs typeface="Times New Roman" panose="02020603050405020304" pitchFamily="18" charset="0"/>
                        </a:rPr>
                        <a:t> </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4260481753"/>
                  </a:ext>
                </a:extLst>
              </a:tr>
              <a:tr h="487724">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Totals</a:t>
                      </a:r>
                      <a:endParaRPr lang="en-US" sz="24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4</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3</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2</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5</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2</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0</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0</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tc>
                  <a:txBody>
                    <a:bodyPr/>
                    <a:lstStyle/>
                    <a:p>
                      <a:pPr algn="ctr" fontAlgn="b"/>
                      <a:r>
                        <a:rPr lang="en-US" sz="2800" b="1" i="0" u="none" strike="noStrike" dirty="0">
                          <a:effectLst/>
                          <a:latin typeface="Times New Roman" panose="02020603050405020304" pitchFamily="18" charset="0"/>
                          <a:cs typeface="Times New Roman" panose="02020603050405020304" pitchFamily="18" charset="0"/>
                        </a:rPr>
                        <a:t>3</a:t>
                      </a:r>
                    </a:p>
                  </a:txBody>
                  <a:tcPr marL="7620" marR="7620" marT="7620" marB="0" anchor="b">
                    <a:solidFill>
                      <a:schemeClr val="accent1">
                        <a:lumMod val="40000"/>
                        <a:lumOff val="60000"/>
                      </a:schemeClr>
                    </a:solidFill>
                  </a:tcPr>
                </a:tc>
                <a:tc>
                  <a:txBody>
                    <a:bodyPr/>
                    <a:lstStyle/>
                    <a:p>
                      <a:pPr algn="ctr" fontAlgn="b"/>
                      <a:r>
                        <a:rPr lang="en-US" sz="2800" b="1" u="none" strike="noStrike" dirty="0">
                          <a:effectLst/>
                          <a:latin typeface="Times New Roman" panose="02020603050405020304" pitchFamily="18" charset="0"/>
                          <a:cs typeface="Times New Roman" panose="02020603050405020304" pitchFamily="18" charset="0"/>
                        </a:rPr>
                        <a:t>19</a:t>
                      </a:r>
                      <a:endParaRPr lang="en-US" sz="2800" b="1" i="0" u="none" strike="noStrike" dirty="0">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131163150"/>
                  </a:ext>
                </a:extLst>
              </a:tr>
            </a:tbl>
          </a:graphicData>
        </a:graphic>
      </p:graphicFrame>
    </p:spTree>
    <p:extLst>
      <p:ext uri="{BB962C8B-B14F-4D97-AF65-F5344CB8AC3E}">
        <p14:creationId xmlns:p14="http://schemas.microsoft.com/office/powerpoint/2010/main" val="2209063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564" y="1201858"/>
            <a:ext cx="8933329" cy="1143749"/>
          </a:xfrm>
        </p:spPr>
        <p:txBody>
          <a:bodyPr>
            <a:normAutofit/>
          </a:bodyPr>
          <a:lstStyle/>
          <a:p>
            <a:pPr algn="l"/>
            <a:r>
              <a:rPr lang="en-US" sz="4800" b="1" dirty="0">
                <a:solidFill>
                  <a:schemeClr val="accent1">
                    <a:lumMod val="75000"/>
                  </a:schemeClr>
                </a:solidFill>
                <a:latin typeface="Times New Roman" panose="02020603050405020304" pitchFamily="18" charset="0"/>
                <a:cs typeface="Times New Roman" panose="02020603050405020304" pitchFamily="18" charset="0"/>
              </a:rPr>
              <a:t>           Shooting Incident Update</a:t>
            </a:r>
            <a:endParaRPr lang="en-US" sz="4800" dirty="0"/>
          </a:p>
        </p:txBody>
      </p:sp>
      <p:sp>
        <p:nvSpPr>
          <p:cNvPr id="3" name="Content Placeholder 2"/>
          <p:cNvSpPr>
            <a:spLocks noGrp="1"/>
          </p:cNvSpPr>
          <p:nvPr>
            <p:ph idx="1"/>
          </p:nvPr>
        </p:nvSpPr>
        <p:spPr>
          <a:xfrm>
            <a:off x="1392227" y="2367117"/>
            <a:ext cx="10439400" cy="3765457"/>
          </a:xfrm>
        </p:spPr>
        <p:txBody>
          <a:bodyPr>
            <a:normAutofit lnSpcReduction="10000"/>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On August 14, 2024, at approximately 12:30 a.m., while officers were assigned to provide visibility outside of Daniel’s Gym, shots were fired in the parking lot.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VSU police officers observed the incident unfolding. Officers were able to prevent further injuries by confronting several males armed with firearms.  Officers arrested two males and detained one male during this incident. None of the suspects were enrolled at VSU.</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Officers then discovered two adult males and two adult females with non-life-threatening injuries and are recovering. None of the victims were enrolled at VSU.</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Chesterfield County Police and VSU Police Departments are continuing to investigate this incident.  </a:t>
            </a:r>
          </a:p>
          <a:p>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852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00299" y="1543551"/>
            <a:ext cx="8067836" cy="2008682"/>
          </a:xfrm>
        </p:spPr>
        <p:txBody>
          <a:bodyPr>
            <a:normAutofit fontScale="90000"/>
          </a:bodyPr>
          <a:lstStyle/>
          <a:p>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endParaRPr lang="en-US" sz="5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flipH="1">
            <a:off x="13989464" y="6358855"/>
            <a:ext cx="1656003" cy="385926"/>
          </a:xfrm>
        </p:spPr>
        <p:txBody>
          <a:bodyPr>
            <a:normAutofit fontScale="25000" lnSpcReduction="20000"/>
          </a:bodyPr>
          <a:lstStyle/>
          <a:p>
            <a:pPr algn="l" fontAlgn="b">
              <a:spcBef>
                <a:spcPts val="0"/>
              </a:spcBef>
            </a:pP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a:p>
            <a:pPr algn="l" fontAlgn="b">
              <a:lnSpc>
                <a:spcPct val="120000"/>
              </a:lnSpc>
              <a:spcBef>
                <a:spcPts val="0"/>
              </a:spcBef>
            </a:pP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2800" dirty="0">
              <a:latin typeface="Arial" panose="020B0604020202020204" pitchFamily="34" charset="0"/>
            </a:endParaRPr>
          </a:p>
          <a:p>
            <a:pPr algn="l"/>
            <a:endParaRPr lang="en-US" dirty="0"/>
          </a:p>
          <a:p>
            <a:pPr algn="l"/>
            <a:r>
              <a:rPr lang="en-US" sz="1600"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605770" y="1655033"/>
            <a:ext cx="1145689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We learned that the suspects parked their vehicles in Petersburg by the Appomattox River. This information came from the police interrogation of the suspects. The suspects stated that students invited them to attend the event. The non-students then entered campus and gained access through open areas near the south and west sides of campus. To help police identify VSU students during events, they are now required to wear wristbands or show their student IDs.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VSU will use the Capital Outlay Funds for improvements on campus by expanding the gates/fencing around the south entrance and the west side of campus. We will also have VSUPD begin wearing police reflective safety vests for more visibility. VSU Police will continue to place additional lighting during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VSUPD will continue to have safety meetings with Student Activities, RAs, Dorm Residential Directors, and students. We will also utilize the VSU police drone teams. In addition, the university has also included in the Capital Outlay Project the purchase of other properties around the area, including the corner store at </a:t>
            </a:r>
            <a:r>
              <a:rPr kumimoji="0" lang="en-US" sz="200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Boisseau</a:t>
            </a:r>
            <a:r>
              <a:rPr kumimoji="0" lang="en-US" sz="200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St. and Chesterfield Ave.</a:t>
            </a:r>
            <a:endParaRPr kumimoji="0" lang="en-US" sz="180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36876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511" y="744368"/>
            <a:ext cx="9310516" cy="1143749"/>
          </a:xfrm>
        </p:spPr>
        <p:txBody>
          <a:bodyPr>
            <a:normAutofit fontScale="90000"/>
          </a:bodyPr>
          <a:lstStyle/>
          <a:p>
            <a:pPr algn="l"/>
            <a:r>
              <a:rPr lang="en-US" sz="4800" b="1" dirty="0">
                <a:solidFill>
                  <a:schemeClr val="accent1">
                    <a:lumMod val="75000"/>
                  </a:schemeClr>
                </a:solidFill>
                <a:latin typeface="Times New Roman" panose="02020603050405020304" pitchFamily="18" charset="0"/>
                <a:cs typeface="Times New Roman" panose="02020603050405020304" pitchFamily="18" charset="0"/>
              </a:rPr>
              <a:t>           	Safety Measures on Campus</a:t>
            </a:r>
            <a:endParaRPr lang="en-US" sz="4800" dirty="0"/>
          </a:p>
        </p:txBody>
      </p:sp>
      <p:sp>
        <p:nvSpPr>
          <p:cNvPr id="3" name="Content Placeholder 2"/>
          <p:cNvSpPr>
            <a:spLocks noGrp="1"/>
          </p:cNvSpPr>
          <p:nvPr>
            <p:ph idx="1"/>
          </p:nvPr>
        </p:nvSpPr>
        <p:spPr>
          <a:xfrm>
            <a:off x="321499" y="2216597"/>
            <a:ext cx="8013610" cy="4386728"/>
          </a:xfrm>
        </p:spPr>
        <p:txBody>
          <a:bodyPr>
            <a:normAutofit fontScale="92500" lnSpcReduction="10000"/>
          </a:bodyPr>
          <a:lstStyle/>
          <a:p>
            <a:pPr>
              <a:spcBef>
                <a:spcPts val="0"/>
              </a:spcBef>
            </a:pPr>
            <a:r>
              <a:rPr lang="en-US" dirty="0">
                <a:solidFill>
                  <a:schemeClr val="accent1">
                    <a:lumMod val="75000"/>
                  </a:schemeClr>
                </a:solidFill>
                <a:latin typeface="Times New Roman" panose="02020603050405020304" pitchFamily="18" charset="0"/>
                <a:cs typeface="Times New Roman" panose="02020603050405020304" pitchFamily="18" charset="0"/>
              </a:rPr>
              <a:t>VSU police officers are assigned stationary posts outside several residence halls/UAE overnight.</a:t>
            </a:r>
          </a:p>
          <a:p>
            <a:r>
              <a:rPr lang="en-US" dirty="0">
                <a:solidFill>
                  <a:schemeClr val="accent1">
                    <a:lumMod val="75000"/>
                  </a:schemeClr>
                </a:solidFill>
                <a:latin typeface="Times New Roman" panose="02020603050405020304" pitchFamily="18" charset="0"/>
                <a:cs typeface="Times New Roman" panose="02020603050405020304" pitchFamily="18" charset="0"/>
              </a:rPr>
              <a:t>RMC Security is assigned to stationary posts at every dorm. </a:t>
            </a:r>
          </a:p>
          <a:p>
            <a:r>
              <a:rPr lang="en-US" dirty="0">
                <a:solidFill>
                  <a:schemeClr val="accent1">
                    <a:lumMod val="75000"/>
                  </a:schemeClr>
                </a:solidFill>
                <a:latin typeface="Times New Roman" panose="02020603050405020304" pitchFamily="18" charset="0"/>
                <a:cs typeface="Times New Roman" panose="02020603050405020304" pitchFamily="18" charset="0"/>
              </a:rPr>
              <a:t>Mobilization of portable camera towers in areas of concern.</a:t>
            </a:r>
          </a:p>
          <a:p>
            <a:r>
              <a:rPr lang="en-US" dirty="0">
                <a:solidFill>
                  <a:schemeClr val="accent1">
                    <a:lumMod val="75000"/>
                  </a:schemeClr>
                </a:solidFill>
                <a:latin typeface="Times New Roman" panose="02020603050405020304" pitchFamily="18" charset="0"/>
                <a:cs typeface="Times New Roman" panose="02020603050405020304" pitchFamily="18" charset="0"/>
              </a:rPr>
              <a:t>Light towers are deployed in low-light areas. </a:t>
            </a:r>
          </a:p>
          <a:p>
            <a:r>
              <a:rPr lang="en-US" dirty="0">
                <a:solidFill>
                  <a:schemeClr val="accent1">
                    <a:lumMod val="75000"/>
                  </a:schemeClr>
                </a:solidFill>
                <a:latin typeface="Times New Roman" panose="02020603050405020304" pitchFamily="18" charset="0"/>
                <a:cs typeface="Times New Roman" panose="02020603050405020304" pitchFamily="18" charset="0"/>
              </a:rPr>
              <a:t>Deterrent vehicles are placed in areas around campus. </a:t>
            </a:r>
          </a:p>
          <a:p>
            <a:r>
              <a:rPr lang="en-US" dirty="0">
                <a:solidFill>
                  <a:schemeClr val="accent1">
                    <a:lumMod val="75000"/>
                  </a:schemeClr>
                </a:solidFill>
                <a:latin typeface="Times New Roman" panose="02020603050405020304" pitchFamily="18" charset="0"/>
                <a:cs typeface="Times New Roman" panose="02020603050405020304" pitchFamily="18" charset="0"/>
              </a:rPr>
              <a:t>The utilization of speed trailers throughout campus.</a:t>
            </a:r>
          </a:p>
          <a:p>
            <a:r>
              <a:rPr lang="en-US" dirty="0">
                <a:solidFill>
                  <a:schemeClr val="accent1">
                    <a:lumMod val="75000"/>
                  </a:schemeClr>
                </a:solidFill>
                <a:latin typeface="Times New Roman" panose="02020603050405020304" pitchFamily="18" charset="0"/>
                <a:cs typeface="Times New Roman" panose="02020603050405020304" pitchFamily="18" charset="0"/>
              </a:rPr>
              <a:t>R.A.D Training for students, faculty, and staff.</a:t>
            </a:r>
          </a:p>
        </p:txBody>
      </p:sp>
      <p:pic>
        <p:nvPicPr>
          <p:cNvPr id="5" name="Picture 4">
            <a:extLst>
              <a:ext uri="{FF2B5EF4-FFF2-40B4-BE49-F238E27FC236}">
                <a16:creationId xmlns:a16="http://schemas.microsoft.com/office/drawing/2014/main" id="{B6214069-F4E8-4DB5-A3FF-6D2E3D2034EA}"/>
              </a:ext>
            </a:extLst>
          </p:cNvPr>
          <p:cNvPicPr>
            <a:picLocks noChangeAspect="1"/>
          </p:cNvPicPr>
          <p:nvPr/>
        </p:nvPicPr>
        <p:blipFill rotWithShape="1">
          <a:blip r:embed="rId3"/>
          <a:srcRect r="51887"/>
          <a:stretch/>
        </p:blipFill>
        <p:spPr>
          <a:xfrm>
            <a:off x="8832837" y="2176564"/>
            <a:ext cx="3163902" cy="4386728"/>
          </a:xfrm>
          <a:prstGeom prst="rect">
            <a:avLst/>
          </a:prstGeom>
        </p:spPr>
      </p:pic>
    </p:spTree>
    <p:extLst>
      <p:ext uri="{BB962C8B-B14F-4D97-AF65-F5344CB8AC3E}">
        <p14:creationId xmlns:p14="http://schemas.microsoft.com/office/powerpoint/2010/main" val="229821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942" y="1101190"/>
            <a:ext cx="8933329" cy="1143749"/>
          </a:xfrm>
        </p:spPr>
        <p:txBody>
          <a:bodyPr>
            <a:normAutofit/>
          </a:bodyPr>
          <a:lstStyle/>
          <a:p>
            <a:r>
              <a:rPr lang="en-US" sz="4800" b="1" dirty="0">
                <a:solidFill>
                  <a:schemeClr val="accent1">
                    <a:lumMod val="75000"/>
                  </a:schemeClr>
                </a:solidFill>
                <a:latin typeface="Times New Roman" panose="02020603050405020304" pitchFamily="18" charset="0"/>
                <a:cs typeface="Times New Roman" panose="02020603050405020304" pitchFamily="18" charset="0"/>
              </a:rPr>
              <a:t>          Training</a:t>
            </a:r>
            <a:endParaRPr lang="en-US" sz="4800" dirty="0"/>
          </a:p>
        </p:txBody>
      </p:sp>
      <p:sp>
        <p:nvSpPr>
          <p:cNvPr id="3" name="Content Placeholder 2"/>
          <p:cNvSpPr>
            <a:spLocks noGrp="1"/>
          </p:cNvSpPr>
          <p:nvPr>
            <p:ph idx="1"/>
          </p:nvPr>
        </p:nvSpPr>
        <p:spPr>
          <a:xfrm>
            <a:off x="914100" y="2555716"/>
            <a:ext cx="6110954" cy="3765457"/>
          </a:xfrm>
        </p:spPr>
        <p:txBody>
          <a:bodyPr>
            <a:no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Officers attended active shooter training at Bear Swamp Tactical School</a:t>
            </a:r>
          </a:p>
          <a:p>
            <a:r>
              <a:rPr lang="en-US" dirty="0">
                <a:solidFill>
                  <a:schemeClr val="accent1">
                    <a:lumMod val="75000"/>
                  </a:schemeClr>
                </a:solidFill>
                <a:latin typeface="Times New Roman" panose="02020603050405020304" pitchFamily="18" charset="0"/>
                <a:cs typeface="Times New Roman" panose="02020603050405020304" pitchFamily="18" charset="0"/>
              </a:rPr>
              <a:t>Officers attended annual training with Chesterfield County Commonwealth’s Attorney Office </a:t>
            </a:r>
          </a:p>
          <a:p>
            <a:r>
              <a:rPr lang="en-US" dirty="0">
                <a:solidFill>
                  <a:schemeClr val="accent1">
                    <a:lumMod val="75000"/>
                  </a:schemeClr>
                </a:solidFill>
                <a:latin typeface="Times New Roman" panose="02020603050405020304" pitchFamily="18" charset="0"/>
                <a:cs typeface="Times New Roman" panose="02020603050405020304" pitchFamily="18" charset="0"/>
              </a:rPr>
              <a:t>Security Officers attended the annual security officer training hosted by DCJS</a:t>
            </a:r>
          </a:p>
        </p:txBody>
      </p:sp>
      <p:pic>
        <p:nvPicPr>
          <p:cNvPr id="5" name="Picture 4">
            <a:extLst>
              <a:ext uri="{FF2B5EF4-FFF2-40B4-BE49-F238E27FC236}">
                <a16:creationId xmlns:a16="http://schemas.microsoft.com/office/drawing/2014/main" id="{783148D0-995C-4072-9D33-A23C961A8EE4}"/>
              </a:ext>
            </a:extLst>
          </p:cNvPr>
          <p:cNvPicPr>
            <a:picLocks noChangeAspect="1"/>
          </p:cNvPicPr>
          <p:nvPr/>
        </p:nvPicPr>
        <p:blipFill>
          <a:blip r:embed="rId3"/>
          <a:stretch>
            <a:fillRect/>
          </a:stretch>
        </p:blipFill>
        <p:spPr>
          <a:xfrm>
            <a:off x="7367954" y="2712035"/>
            <a:ext cx="4564306" cy="3044775"/>
          </a:xfrm>
          <a:prstGeom prst="rect">
            <a:avLst/>
          </a:prstGeom>
        </p:spPr>
      </p:pic>
    </p:spTree>
    <p:extLst>
      <p:ext uri="{BB962C8B-B14F-4D97-AF65-F5344CB8AC3E}">
        <p14:creationId xmlns:p14="http://schemas.microsoft.com/office/powerpoint/2010/main" val="35943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77000"/>
            <a:ext cx="12192000" cy="203200"/>
          </a:xfrm>
          <a:prstGeom prst="rect">
            <a:avLst/>
          </a:prstGeom>
          <a:solidFill>
            <a:srgbClr val="002060"/>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906545" y="3528302"/>
            <a:ext cx="10831398" cy="838412"/>
          </a:xfrm>
        </p:spPr>
        <p:txBody>
          <a:bodyPr>
            <a:noAutofit/>
          </a:bodyPr>
          <a:lstStyle/>
          <a:p>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chemeClr val="accent1">
                    <a:lumMod val="75000"/>
                  </a:schemeClr>
                </a:solidFill>
                <a:latin typeface="Times New Roman" panose="02020603050405020304" pitchFamily="18" charset="0"/>
                <a:cs typeface="Times New Roman" panose="02020603050405020304" pitchFamily="18" charset="0"/>
              </a:rPr>
            </a:br>
            <a:r>
              <a:rPr lang="en-US" sz="5400" b="1" dirty="0">
                <a:solidFill>
                  <a:schemeClr val="accent1">
                    <a:lumMod val="75000"/>
                  </a:schemeClr>
                </a:solidFill>
                <a:latin typeface="Times New Roman" panose="02020603050405020304" pitchFamily="18" charset="0"/>
                <a:cs typeface="Times New Roman" panose="02020603050405020304" pitchFamily="18" charset="0"/>
              </a:rPr>
              <a:t>Thank you for your time and support!</a:t>
            </a:r>
            <a:br>
              <a:rPr lang="en-US" sz="5400" b="1" dirty="0">
                <a:solidFill>
                  <a:schemeClr val="accent1">
                    <a:lumMod val="75000"/>
                  </a:schemeClr>
                </a:solidFill>
                <a:latin typeface="Times New Roman" panose="02020603050405020304" pitchFamily="18" charset="0"/>
                <a:cs typeface="Times New Roman" panose="02020603050405020304" pitchFamily="18" charset="0"/>
              </a:rPr>
            </a:br>
            <a:br>
              <a:rPr lang="en-US" sz="5400" b="1" dirty="0">
                <a:solidFill>
                  <a:srgbClr val="0070C0"/>
                </a:solidFill>
                <a:latin typeface="Times New Roman" panose="02020603050405020304" pitchFamily="18" charset="0"/>
                <a:cs typeface="Times New Roman" panose="02020603050405020304" pitchFamily="18" charset="0"/>
              </a:rPr>
            </a:br>
            <a:r>
              <a:rPr lang="en-US" sz="5400" b="1" dirty="0">
                <a:solidFill>
                  <a:schemeClr val="accent1">
                    <a:lumMod val="75000"/>
                  </a:schemeClr>
                </a:solidFill>
                <a:latin typeface="Times New Roman" panose="02020603050405020304" pitchFamily="18" charset="0"/>
                <a:cs typeface="Times New Roman" panose="02020603050405020304" pitchFamily="18" charset="0"/>
              </a:rPr>
              <a:t>Any Questions?</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44719" y="2060406"/>
            <a:ext cx="1243709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Calibri"/>
              </a:rPr>
              <a:t>     	</a:t>
            </a:r>
            <a:endParaRPr kumimoji="0" lang="en-US" sz="2000" b="0" i="1" u="none" strike="noStrike" kern="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sym typeface="Calibri"/>
            </a:endParaRPr>
          </a:p>
        </p:txBody>
      </p:sp>
      <p:sp>
        <p:nvSpPr>
          <p:cNvPr id="6" name="Rectangle 5"/>
          <p:cNvSpPr/>
          <p:nvPr/>
        </p:nvSpPr>
        <p:spPr>
          <a:xfrm>
            <a:off x="4207497" y="5141863"/>
            <a:ext cx="7984503"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David Bragg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t>       AVP for Public Safety/Chief of Police</a:t>
            </a:r>
            <a:br>
              <a:rPr kumimoji="0" lang="en-US" sz="32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rPr>
            </a:br>
            <a:endParaRPr kumimoji="0" lang="en-US" sz="32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descr="Question mark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876" y="3984527"/>
            <a:ext cx="2314673" cy="2314673"/>
          </a:xfrm>
          <a:prstGeom prst="rect">
            <a:avLst/>
          </a:prstGeom>
        </p:spPr>
      </p:pic>
    </p:spTree>
    <p:extLst>
      <p:ext uri="{BB962C8B-B14F-4D97-AF65-F5344CB8AC3E}">
        <p14:creationId xmlns:p14="http://schemas.microsoft.com/office/powerpoint/2010/main" val="40700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a:xfrm>
            <a:off x="1896264" y="-288017"/>
            <a:ext cx="9276267" cy="1325563"/>
          </a:xfrm>
        </p:spPr>
        <p:txBody>
          <a:bodyPr>
            <a:normAutofit/>
          </a:bodyPr>
          <a:lstStyle/>
          <a:p>
            <a:r>
              <a:rPr lang="en-US" sz="4000" dirty="0"/>
              <a:t>Modifications to Student Code of Conduct </a:t>
            </a:r>
          </a:p>
        </p:txBody>
      </p:sp>
      <p:graphicFrame>
        <p:nvGraphicFramePr>
          <p:cNvPr id="4" name="Table 3">
            <a:extLst>
              <a:ext uri="{FF2B5EF4-FFF2-40B4-BE49-F238E27FC236}">
                <a16:creationId xmlns:a16="http://schemas.microsoft.com/office/drawing/2014/main" id="{4B4ED6ED-A0C2-44D4-90DE-FACDE592ABD7}"/>
              </a:ext>
            </a:extLst>
          </p:cNvPr>
          <p:cNvGraphicFramePr>
            <a:graphicFrameLocks noGrp="1"/>
          </p:cNvGraphicFramePr>
          <p:nvPr>
            <p:extLst>
              <p:ext uri="{D42A27DB-BD31-4B8C-83A1-F6EECF244321}">
                <p14:modId xmlns:p14="http://schemas.microsoft.com/office/powerpoint/2010/main" val="393788773"/>
              </p:ext>
            </p:extLst>
          </p:nvPr>
        </p:nvGraphicFramePr>
        <p:xfrm>
          <a:off x="1019469" y="785273"/>
          <a:ext cx="10608622" cy="6159921"/>
        </p:xfrm>
        <a:graphic>
          <a:graphicData uri="http://schemas.openxmlformats.org/drawingml/2006/table">
            <a:tbl>
              <a:tblPr firstRow="1" firstCol="1" bandRow="1">
                <a:tableStyleId>{FABFCF23-3B69-468F-B69F-88F6DE6A72F2}</a:tableStyleId>
              </a:tblPr>
              <a:tblGrid>
                <a:gridCol w="9005038">
                  <a:extLst>
                    <a:ext uri="{9D8B030D-6E8A-4147-A177-3AD203B41FA5}">
                      <a16:colId xmlns:a16="http://schemas.microsoft.com/office/drawing/2014/main" val="916562762"/>
                    </a:ext>
                  </a:extLst>
                </a:gridCol>
                <a:gridCol w="222395">
                  <a:extLst>
                    <a:ext uri="{9D8B030D-6E8A-4147-A177-3AD203B41FA5}">
                      <a16:colId xmlns:a16="http://schemas.microsoft.com/office/drawing/2014/main" val="4203133854"/>
                    </a:ext>
                  </a:extLst>
                </a:gridCol>
                <a:gridCol w="1381189">
                  <a:extLst>
                    <a:ext uri="{9D8B030D-6E8A-4147-A177-3AD203B41FA5}">
                      <a16:colId xmlns:a16="http://schemas.microsoft.com/office/drawing/2014/main" val="3775658250"/>
                    </a:ext>
                  </a:extLst>
                </a:gridCol>
              </a:tblGrid>
              <a:tr h="286821">
                <a:tc gridSpan="3">
                  <a:txBody>
                    <a:bodyPr/>
                    <a:lstStyle/>
                    <a:p>
                      <a:pPr marL="0" marR="0" algn="ctr">
                        <a:lnSpc>
                          <a:spcPct val="107000"/>
                        </a:lnSpc>
                        <a:spcBef>
                          <a:spcPts val="0"/>
                        </a:spcBef>
                        <a:spcAft>
                          <a:spcPts val="0"/>
                        </a:spcAft>
                      </a:pPr>
                      <a:r>
                        <a:rPr lang="en-US" sz="2400" b="1" kern="1200" dirty="0">
                          <a:solidFill>
                            <a:schemeClr val="lt1"/>
                          </a:solidFill>
                          <a:effectLst/>
                          <a:latin typeface="+mn-lt"/>
                          <a:ea typeface="+mn-ea"/>
                          <a:cs typeface="+mn-cs"/>
                        </a:rPr>
                        <a:t>Disruptive Acts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F559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2274248"/>
                  </a:ext>
                </a:extLst>
              </a:tr>
              <a:tr h="1259390">
                <a:tc>
                  <a:txBody>
                    <a:bodyPr/>
                    <a:lstStyle/>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Whenever, in the opinion of any member of the University community, a student’s or a student organization’s conduct is disorderly or disruptive, it is the responsibility of the person(s) observing the breach of conduct to report the same in writing to the Dean of Students, the University Police, the Director of Student Conduct or the Director of Student Activities.</a:t>
                      </a:r>
                    </a:p>
                    <a:p>
                      <a:pPr marL="0" marR="0">
                        <a:lnSpc>
                          <a:spcPct val="107000"/>
                        </a:lnSpc>
                        <a:spcBef>
                          <a:spcPts val="0"/>
                        </a:spcBef>
                        <a:spcAft>
                          <a:spcPts val="0"/>
                        </a:spcAft>
                      </a:pP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mn-lt"/>
                        </a:rPr>
                        <a:t>No change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6871653"/>
                  </a:ext>
                </a:extLst>
              </a:tr>
              <a:tr h="1005248">
                <a:tc>
                  <a:txBody>
                    <a:bodyPr/>
                    <a:lstStyle/>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Section 2 – Unauthorized Activities in and on Campus Buildings</a:t>
                      </a:r>
                    </a:p>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Virginia State University does not authorize activities that have the potential to create excessive noise, inflict damage upon University property, or cause physical injury.</a:t>
                      </a:r>
                    </a:p>
                    <a:p>
                      <a:pPr marL="0" marR="0" algn="ctr">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rPr>
                        <a:t> No change</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0778911"/>
                  </a:ext>
                </a:extLst>
              </a:tr>
              <a:tr h="1044820">
                <a:tc>
                  <a:txBody>
                    <a:bodyPr/>
                    <a:lstStyle/>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Section 5 – Disorderly Conduct</a:t>
                      </a:r>
                    </a:p>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Students whose behavior disrupts the regular or normal functions of the University, including those whose behavior breaches the peace or violates the rights of others, are in violation of disorderly conduct provisions.</a:t>
                      </a:r>
                    </a:p>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rPr>
                        <a:t>No change</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7075735"/>
                  </a:ext>
                </a:extLst>
              </a:tr>
              <a:tr h="1005248">
                <a:tc>
                  <a:txBody>
                    <a:bodyPr/>
                    <a:lstStyle/>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5.2 Students shall comply with reasonable and lawful requests or directives by residence hall staff members or other employees acting in the performance of their official duties. This includes presenting a student-identification card or being requested to leave an area designated as off-limits.</a:t>
                      </a:r>
                    </a:p>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rPr>
                        <a:t>No change</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056703"/>
                  </a:ext>
                </a:extLst>
              </a:tr>
              <a:tr h="1135800">
                <a:tc>
                  <a:txBody>
                    <a:bodyPr/>
                    <a:lstStyle/>
                    <a:p>
                      <a:pPr marL="0" marR="0">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5.8 Unauthorized assembly, demonstrations, or acts of picketing of any kind are not permitted. All assemblies, demonstrations, and similar acts must have prior approval and be registered with the Office of Student Activities or the Office of the Vice President for Student Success and Engagement.</a:t>
                      </a:r>
                    </a:p>
                  </a:txBody>
                  <a:tcPr marL="68580" marR="68580" marT="0" marB="0"/>
                </a:tc>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rPr>
                        <a:t>No change</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595051"/>
                  </a:ext>
                </a:extLst>
              </a:tr>
            </a:tbl>
          </a:graphicData>
        </a:graphic>
      </p:graphicFrame>
      <p:cxnSp>
        <p:nvCxnSpPr>
          <p:cNvPr id="6" name="Straight Connector 5">
            <a:extLst>
              <a:ext uri="{FF2B5EF4-FFF2-40B4-BE49-F238E27FC236}">
                <a16:creationId xmlns:a16="http://schemas.microsoft.com/office/drawing/2014/main" id="{442D9E8C-F807-4C39-BF36-3D2F68D75FCF}"/>
              </a:ext>
            </a:extLst>
          </p:cNvPr>
          <p:cNvCxnSpPr>
            <a:cxnSpLocks/>
          </p:cNvCxnSpPr>
          <p:nvPr/>
        </p:nvCxnSpPr>
        <p:spPr>
          <a:xfrm>
            <a:off x="3158836" y="1652155"/>
            <a:ext cx="189114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9DDDF7-60EB-4EA8-9F06-D7D2C6DA3B6F}"/>
              </a:ext>
            </a:extLst>
          </p:cNvPr>
          <p:cNvCxnSpPr>
            <a:cxnSpLocks/>
          </p:cNvCxnSpPr>
          <p:nvPr/>
        </p:nvCxnSpPr>
        <p:spPr>
          <a:xfrm>
            <a:off x="2886940" y="1918855"/>
            <a:ext cx="54379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4CCB30-0B76-4659-AFDC-5C70E29F14A8}"/>
              </a:ext>
            </a:extLst>
          </p:cNvPr>
          <p:cNvCxnSpPr>
            <a:cxnSpLocks/>
          </p:cNvCxnSpPr>
          <p:nvPr/>
        </p:nvCxnSpPr>
        <p:spPr>
          <a:xfrm>
            <a:off x="2057399" y="2694710"/>
            <a:ext cx="189114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8639FE-D36F-4738-92CE-7B7DB9C33038}"/>
              </a:ext>
            </a:extLst>
          </p:cNvPr>
          <p:cNvCxnSpPr>
            <a:cxnSpLocks/>
          </p:cNvCxnSpPr>
          <p:nvPr/>
        </p:nvCxnSpPr>
        <p:spPr>
          <a:xfrm>
            <a:off x="3158836" y="3997037"/>
            <a:ext cx="331989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5E8CC8-DF09-4911-A11D-81EAC82DCA80}"/>
              </a:ext>
            </a:extLst>
          </p:cNvPr>
          <p:cNvCxnSpPr>
            <a:cxnSpLocks/>
          </p:cNvCxnSpPr>
          <p:nvPr/>
        </p:nvCxnSpPr>
        <p:spPr>
          <a:xfrm>
            <a:off x="2972665" y="4263737"/>
            <a:ext cx="624666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2ECA93-5300-49A3-AEF8-8876362A6852}"/>
              </a:ext>
            </a:extLst>
          </p:cNvPr>
          <p:cNvCxnSpPr>
            <a:cxnSpLocks/>
          </p:cNvCxnSpPr>
          <p:nvPr/>
        </p:nvCxnSpPr>
        <p:spPr>
          <a:xfrm>
            <a:off x="1181889" y="5569528"/>
            <a:ext cx="14287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F22C7A-A3C7-479F-88ED-590051D9DEFA}"/>
              </a:ext>
            </a:extLst>
          </p:cNvPr>
          <p:cNvCxnSpPr>
            <a:cxnSpLocks/>
          </p:cNvCxnSpPr>
          <p:nvPr/>
        </p:nvCxnSpPr>
        <p:spPr>
          <a:xfrm>
            <a:off x="1361209" y="6044046"/>
            <a:ext cx="187036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312CF6-EB34-4A83-BED2-C385D3489A97}"/>
              </a:ext>
            </a:extLst>
          </p:cNvPr>
          <p:cNvCxnSpPr>
            <a:cxnSpLocks/>
          </p:cNvCxnSpPr>
          <p:nvPr/>
        </p:nvCxnSpPr>
        <p:spPr>
          <a:xfrm>
            <a:off x="3335481" y="6044046"/>
            <a:ext cx="14287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BA00C8-0C31-493E-AAC1-316A111C5C47}"/>
              </a:ext>
            </a:extLst>
          </p:cNvPr>
          <p:cNvCxnSpPr>
            <a:cxnSpLocks/>
          </p:cNvCxnSpPr>
          <p:nvPr/>
        </p:nvCxnSpPr>
        <p:spPr>
          <a:xfrm>
            <a:off x="5049982" y="6044046"/>
            <a:ext cx="14287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184E7D-F458-4846-8376-D0E67F4C5239}"/>
              </a:ext>
            </a:extLst>
          </p:cNvPr>
          <p:cNvCxnSpPr>
            <a:cxnSpLocks/>
          </p:cNvCxnSpPr>
          <p:nvPr/>
        </p:nvCxnSpPr>
        <p:spPr>
          <a:xfrm>
            <a:off x="5257800" y="6310746"/>
            <a:ext cx="15525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1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a:xfrm>
            <a:off x="2077533" y="-311769"/>
            <a:ext cx="9276267" cy="1325563"/>
          </a:xfrm>
        </p:spPr>
        <p:txBody>
          <a:bodyPr>
            <a:normAutofit/>
          </a:bodyPr>
          <a:lstStyle/>
          <a:p>
            <a:r>
              <a:rPr lang="en-US" sz="4000" dirty="0"/>
              <a:t>Modifications to Student Code of Conduct </a:t>
            </a:r>
          </a:p>
        </p:txBody>
      </p:sp>
      <p:graphicFrame>
        <p:nvGraphicFramePr>
          <p:cNvPr id="4" name="Table 3">
            <a:extLst>
              <a:ext uri="{FF2B5EF4-FFF2-40B4-BE49-F238E27FC236}">
                <a16:creationId xmlns:a16="http://schemas.microsoft.com/office/drawing/2014/main" id="{4B4ED6ED-A0C2-44D4-90DE-FACDE592ABD7}"/>
              </a:ext>
            </a:extLst>
          </p:cNvPr>
          <p:cNvGraphicFramePr>
            <a:graphicFrameLocks noGrp="1"/>
          </p:cNvGraphicFramePr>
          <p:nvPr>
            <p:extLst>
              <p:ext uri="{D42A27DB-BD31-4B8C-83A1-F6EECF244321}">
                <p14:modId xmlns:p14="http://schemas.microsoft.com/office/powerpoint/2010/main" val="1854916428"/>
              </p:ext>
            </p:extLst>
          </p:nvPr>
        </p:nvGraphicFramePr>
        <p:xfrm>
          <a:off x="756064" y="765546"/>
          <a:ext cx="11067801" cy="5973701"/>
        </p:xfrm>
        <a:graphic>
          <a:graphicData uri="http://schemas.openxmlformats.org/drawingml/2006/table">
            <a:tbl>
              <a:tblPr firstRow="1" firstCol="1" bandRow="1">
                <a:tableStyleId>{FABFCF23-3B69-468F-B69F-88F6DE6A72F2}</a:tableStyleId>
              </a:tblPr>
              <a:tblGrid>
                <a:gridCol w="9959173">
                  <a:extLst>
                    <a:ext uri="{9D8B030D-6E8A-4147-A177-3AD203B41FA5}">
                      <a16:colId xmlns:a16="http://schemas.microsoft.com/office/drawing/2014/main" val="916562762"/>
                    </a:ext>
                  </a:extLst>
                </a:gridCol>
                <a:gridCol w="162560">
                  <a:extLst>
                    <a:ext uri="{9D8B030D-6E8A-4147-A177-3AD203B41FA5}">
                      <a16:colId xmlns:a16="http://schemas.microsoft.com/office/drawing/2014/main" val="4203133854"/>
                    </a:ext>
                  </a:extLst>
                </a:gridCol>
                <a:gridCol w="946068">
                  <a:extLst>
                    <a:ext uri="{9D8B030D-6E8A-4147-A177-3AD203B41FA5}">
                      <a16:colId xmlns:a16="http://schemas.microsoft.com/office/drawing/2014/main" val="3775658250"/>
                    </a:ext>
                  </a:extLst>
                </a:gridCol>
              </a:tblGrid>
              <a:tr h="294473">
                <a:tc gridSpan="3">
                  <a:txBody>
                    <a:bodyPr/>
                    <a:lstStyle/>
                    <a:p>
                      <a:pPr marL="0" marR="0" algn="ctr">
                        <a:lnSpc>
                          <a:spcPct val="107000"/>
                        </a:lnSpc>
                        <a:spcBef>
                          <a:spcPts val="0"/>
                        </a:spcBef>
                        <a:spcAft>
                          <a:spcPts val="0"/>
                        </a:spcAft>
                      </a:pPr>
                      <a:r>
                        <a:rPr lang="en-US" sz="2800" b="1" kern="1200" dirty="0">
                          <a:solidFill>
                            <a:schemeClr val="lt1"/>
                          </a:solidFill>
                          <a:effectLst/>
                          <a:latin typeface="+mn-lt"/>
                          <a:ea typeface="+mn-ea"/>
                          <a:cs typeface="+mn-cs"/>
                        </a:rPr>
                        <a:t>Disruptive Acts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2F559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2274248"/>
                  </a:ext>
                </a:extLst>
              </a:tr>
              <a:tr h="85743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5.13 No person may obstruct, disrupt, or attempt by physical force to cancel or discontinue speech by any speaker, or the observation of speech by any person intending to see or hear a speaker.</a:t>
                      </a:r>
                    </a:p>
                    <a:p>
                      <a:pPr marL="0" marR="0">
                        <a:lnSpc>
                          <a:spcPct val="107000"/>
                        </a:lnSpc>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New</a:t>
                      </a:r>
                    </a:p>
                  </a:txBody>
                  <a:tcPr marL="68580" marR="68580" marT="0" marB="0"/>
                </a:tc>
                <a:extLst>
                  <a:ext uri="{0D108BD9-81ED-4DB2-BD59-A6C34878D82A}">
                    <a16:rowId xmlns:a16="http://schemas.microsoft.com/office/drawing/2014/main" val="3126871653"/>
                  </a:ext>
                </a:extLst>
              </a:tr>
              <a:tr h="207476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5.14 Other Disruptive Acts:  Disrupting or obstructing the normal living and work environments of other members of the university community or the functions or activities of the university (as well as activities conducted on the university's property with its permission). Examples include: blocking entrances, corridors or exits; interfering with ongoing educational activities cultural events, or recreational, extracurricular or athletic programs; unauthorized presence in a building after normal closing hours or after notice that the building is being closed; interfering with vehicular or pedestrian traffic; creating unsanitary conditions; and interfering with any other effort to protect the health and safety of members of the university community or larger public.</a:t>
                      </a:r>
                    </a:p>
                    <a:p>
                      <a:pPr marL="0" marR="0">
                        <a:lnSpc>
                          <a:spcPct val="107000"/>
                        </a:lnSpc>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New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0778911"/>
                  </a:ext>
                </a:extLst>
              </a:tr>
              <a:tr h="1166100">
                <a:tc>
                  <a:txBody>
                    <a:bodyPr/>
                    <a:lstStyle/>
                    <a:p>
                      <a:pPr marL="0" marR="0">
                        <a:lnSpc>
                          <a:spcPct val="107000"/>
                        </a:lnSpc>
                        <a:spcBef>
                          <a:spcPts val="0"/>
                        </a:spcBef>
                        <a:spcAft>
                          <a:spcPts val="0"/>
                        </a:spcAft>
                      </a:pPr>
                      <a:r>
                        <a:rPr lang="en-US" sz="1800" b="0" kern="1200" dirty="0">
                          <a:solidFill>
                            <a:schemeClr val="dk1"/>
                          </a:solidFill>
                          <a:effectLst/>
                          <a:latin typeface="+mn-lt"/>
                          <a:ea typeface="+mn-ea"/>
                          <a:cs typeface="+mn-cs"/>
                        </a:rPr>
                        <a:t>Students have a continuing duty to promptly report any arrests for violations of federal, state, local, or international law, excluding minor traffic violations that do not result in injury to others. This duty applies regardless of where the arrest occurred (inside or outside the Commonwealth of Virginia) and regardless of whether the University is in session at the time of the arrest. An arrest includes the issuance of a written citation or summons regardless of whether the student is taken into custody by law enforcement. Reports should be any such arrests should be made to the Department of Student Success and Engagement (804) 524-5504 or the Office of Student Activities at (804) 524-5701.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Revised</a:t>
                      </a:r>
                    </a:p>
                  </a:txBody>
                  <a:tcPr marL="68580" marR="68580" marT="0" marB="0"/>
                </a:tc>
                <a:extLst>
                  <a:ext uri="{0D108BD9-81ED-4DB2-BD59-A6C34878D82A}">
                    <a16:rowId xmlns:a16="http://schemas.microsoft.com/office/drawing/2014/main" val="2137075735"/>
                  </a:ext>
                </a:extLst>
              </a:tr>
            </a:tbl>
          </a:graphicData>
        </a:graphic>
      </p:graphicFrame>
      <p:sp>
        <p:nvSpPr>
          <p:cNvPr id="12" name="Oval 11">
            <a:extLst>
              <a:ext uri="{FF2B5EF4-FFF2-40B4-BE49-F238E27FC236}">
                <a16:creationId xmlns:a16="http://schemas.microsoft.com/office/drawing/2014/main" id="{A0AFF4A1-E703-433C-99F8-E812BB42DBF6}"/>
              </a:ext>
            </a:extLst>
          </p:cNvPr>
          <p:cNvSpPr/>
          <p:nvPr/>
        </p:nvSpPr>
        <p:spPr>
          <a:xfrm>
            <a:off x="7159335" y="1107312"/>
            <a:ext cx="2913567" cy="423615"/>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1EA0ED37-D17F-40B9-94CE-6501F214B53A}"/>
              </a:ext>
            </a:extLst>
          </p:cNvPr>
          <p:cNvSpPr/>
          <p:nvPr/>
        </p:nvSpPr>
        <p:spPr>
          <a:xfrm>
            <a:off x="3241964" y="1997466"/>
            <a:ext cx="6463145" cy="423615"/>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336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68E1-A556-4A29-A8CF-3C3C198D3910}"/>
              </a:ext>
            </a:extLst>
          </p:cNvPr>
          <p:cNvSpPr>
            <a:spLocks noGrp="1"/>
          </p:cNvSpPr>
          <p:nvPr>
            <p:ph type="title"/>
          </p:nvPr>
        </p:nvSpPr>
        <p:spPr/>
        <p:txBody>
          <a:bodyPr/>
          <a:lstStyle/>
          <a:p>
            <a:r>
              <a:rPr lang="en-US" dirty="0"/>
              <a:t>Violations of Student Code of Conduct</a:t>
            </a:r>
          </a:p>
        </p:txBody>
      </p:sp>
      <p:sp>
        <p:nvSpPr>
          <p:cNvPr id="3" name="Content Placeholder 2">
            <a:extLst>
              <a:ext uri="{FF2B5EF4-FFF2-40B4-BE49-F238E27FC236}">
                <a16:creationId xmlns:a16="http://schemas.microsoft.com/office/drawing/2014/main" id="{8962B65F-1311-4DBF-A4C6-B4F3728E2CB0}"/>
              </a:ext>
            </a:extLst>
          </p:cNvPr>
          <p:cNvSpPr>
            <a:spLocks noGrp="1"/>
          </p:cNvSpPr>
          <p:nvPr>
            <p:ph idx="1"/>
          </p:nvPr>
        </p:nvSpPr>
        <p:spPr/>
        <p:txBody>
          <a:bodyPr/>
          <a:lstStyle/>
          <a:p>
            <a:r>
              <a:rPr lang="en-US" dirty="0"/>
              <a:t>“Interim suspension will be imposed for offenses that constitute a clear and present danger to the property and safety of the University and its constituents or that pose a serious detriment to the established system of discipline and decorum on the campus.”</a:t>
            </a:r>
          </a:p>
          <a:p>
            <a:r>
              <a:rPr lang="en-US" dirty="0"/>
              <a:t>Administrative hearing conducted 3-5 business day</a:t>
            </a:r>
          </a:p>
          <a:p>
            <a:pPr lvl="1"/>
            <a:r>
              <a:rPr lang="en-US" dirty="0"/>
              <a:t>Sanction can include warning, probation, community service hours, fines, forfeiture of campus privileges, no contact, restitution, suspension from residence halls, suspension from university, and expulsion. </a:t>
            </a:r>
          </a:p>
        </p:txBody>
      </p:sp>
    </p:spTree>
    <p:extLst>
      <p:ext uri="{BB962C8B-B14F-4D97-AF65-F5344CB8AC3E}">
        <p14:creationId xmlns:p14="http://schemas.microsoft.com/office/powerpoint/2010/main" val="17943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80A7-2790-4E12-8C96-58B4A3D81A4A}"/>
              </a:ext>
            </a:extLst>
          </p:cNvPr>
          <p:cNvSpPr>
            <a:spLocks noGrp="1"/>
          </p:cNvSpPr>
          <p:nvPr>
            <p:ph type="title"/>
          </p:nvPr>
        </p:nvSpPr>
        <p:spPr/>
        <p:txBody>
          <a:bodyPr>
            <a:normAutofit/>
          </a:bodyPr>
          <a:lstStyle/>
          <a:p>
            <a:r>
              <a:rPr lang="en-US" sz="4000" dirty="0"/>
              <a:t>Communication of Student Code of Conduct</a:t>
            </a:r>
          </a:p>
        </p:txBody>
      </p:sp>
      <p:sp>
        <p:nvSpPr>
          <p:cNvPr id="3" name="Content Placeholder 2">
            <a:extLst>
              <a:ext uri="{FF2B5EF4-FFF2-40B4-BE49-F238E27FC236}">
                <a16:creationId xmlns:a16="http://schemas.microsoft.com/office/drawing/2014/main" id="{535F9E5C-A0E9-4CBA-9B33-89EC1A55E469}"/>
              </a:ext>
            </a:extLst>
          </p:cNvPr>
          <p:cNvSpPr>
            <a:spLocks noGrp="1"/>
          </p:cNvSpPr>
          <p:nvPr>
            <p:ph idx="1"/>
          </p:nvPr>
        </p:nvSpPr>
        <p:spPr/>
        <p:txBody>
          <a:bodyPr/>
          <a:lstStyle/>
          <a:p>
            <a:r>
              <a:rPr lang="en-US" dirty="0"/>
              <a:t>VSU website</a:t>
            </a:r>
          </a:p>
          <a:p>
            <a:r>
              <a:rPr lang="en-US" dirty="0"/>
              <a:t>Orientation </a:t>
            </a:r>
          </a:p>
          <a:p>
            <a:r>
              <a:rPr lang="en-US" dirty="0"/>
              <a:t>Welcome Week</a:t>
            </a:r>
          </a:p>
          <a:p>
            <a:r>
              <a:rPr lang="en-US" dirty="0"/>
              <a:t>Residence Hall Meetings</a:t>
            </a:r>
          </a:p>
          <a:p>
            <a:r>
              <a:rPr lang="en-US" dirty="0"/>
              <a:t>Student Leadership Meetings</a:t>
            </a:r>
          </a:p>
          <a:p>
            <a:r>
              <a:rPr lang="en-US" dirty="0"/>
              <a:t>Advisors</a:t>
            </a:r>
          </a:p>
        </p:txBody>
      </p:sp>
      <p:pic>
        <p:nvPicPr>
          <p:cNvPr id="1026" name="Picture 2" descr="Ms. Braxton, MAHS, MSCJ 💙🤍 (@CatBraxton) / X">
            <a:extLst>
              <a:ext uri="{FF2B5EF4-FFF2-40B4-BE49-F238E27FC236}">
                <a16:creationId xmlns:a16="http://schemas.microsoft.com/office/drawing/2014/main" id="{04821A29-672F-4613-8C46-C8BB951E8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166" y="2261419"/>
            <a:ext cx="2868562" cy="286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9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4C3-A507-4690-B49E-3321937E42C8}"/>
              </a:ext>
            </a:extLst>
          </p:cNvPr>
          <p:cNvSpPr>
            <a:spLocks noGrp="1"/>
          </p:cNvSpPr>
          <p:nvPr>
            <p:ph type="title"/>
          </p:nvPr>
        </p:nvSpPr>
        <p:spPr/>
        <p:txBody>
          <a:bodyPr/>
          <a:lstStyle/>
          <a:p>
            <a:r>
              <a:rPr lang="en-US" dirty="0"/>
              <a:t>Shawri King-Casey, JD</a:t>
            </a:r>
          </a:p>
        </p:txBody>
      </p:sp>
      <p:sp>
        <p:nvSpPr>
          <p:cNvPr id="3" name="Text Placeholder 2">
            <a:extLst>
              <a:ext uri="{FF2B5EF4-FFF2-40B4-BE49-F238E27FC236}">
                <a16:creationId xmlns:a16="http://schemas.microsoft.com/office/drawing/2014/main" id="{480615AF-E64A-4F27-9178-F439216E0D87}"/>
              </a:ext>
            </a:extLst>
          </p:cNvPr>
          <p:cNvSpPr>
            <a:spLocks noGrp="1"/>
          </p:cNvSpPr>
          <p:nvPr>
            <p:ph type="body" idx="1"/>
          </p:nvPr>
        </p:nvSpPr>
        <p:spPr/>
        <p:txBody>
          <a:bodyPr>
            <a:normAutofit/>
          </a:bodyPr>
          <a:lstStyle/>
          <a:p>
            <a:r>
              <a:rPr lang="en-US" dirty="0"/>
              <a:t>Vice President, Institutional Integrity &amp; Compliance</a:t>
            </a:r>
          </a:p>
        </p:txBody>
      </p:sp>
    </p:spTree>
    <p:extLst>
      <p:ext uri="{BB962C8B-B14F-4D97-AF65-F5344CB8AC3E}">
        <p14:creationId xmlns:p14="http://schemas.microsoft.com/office/powerpoint/2010/main" val="332356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473-6EDE-4203-A0DA-30A899049A3E}"/>
              </a:ext>
            </a:extLst>
          </p:cNvPr>
          <p:cNvSpPr>
            <a:spLocks noGrp="1"/>
          </p:cNvSpPr>
          <p:nvPr>
            <p:ph type="title"/>
          </p:nvPr>
        </p:nvSpPr>
        <p:spPr/>
        <p:txBody>
          <a:bodyPr/>
          <a:lstStyle/>
          <a:p>
            <a:r>
              <a:rPr lang="en-US" b="1" dirty="0"/>
              <a:t>Policy Review Process</a:t>
            </a:r>
          </a:p>
        </p:txBody>
      </p:sp>
      <p:graphicFrame>
        <p:nvGraphicFramePr>
          <p:cNvPr id="6" name="Diagram 5">
            <a:extLst>
              <a:ext uri="{FF2B5EF4-FFF2-40B4-BE49-F238E27FC236}">
                <a16:creationId xmlns:a16="http://schemas.microsoft.com/office/drawing/2014/main" id="{E18589F8-F80F-4A12-A525-1B15ACC64D77}"/>
              </a:ext>
            </a:extLst>
          </p:cNvPr>
          <p:cNvGraphicFramePr/>
          <p:nvPr>
            <p:extLst>
              <p:ext uri="{D42A27DB-BD31-4B8C-83A1-F6EECF244321}">
                <p14:modId xmlns:p14="http://schemas.microsoft.com/office/powerpoint/2010/main" val="3337150493"/>
              </p:ext>
            </p:extLst>
          </p:nvPr>
        </p:nvGraphicFramePr>
        <p:xfrm>
          <a:off x="575534" y="1334122"/>
          <a:ext cx="11616466" cy="438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1576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21269</TotalTime>
  <Words>2893</Words>
  <Application>Microsoft Office PowerPoint</Application>
  <PresentationFormat>Widescreen</PresentationFormat>
  <Paragraphs>343</Paragraphs>
  <Slides>35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Calibri Light </vt:lpstr>
      <vt:lpstr>Times New Roman</vt:lpstr>
      <vt:lpstr>1_Office Theme</vt:lpstr>
      <vt:lpstr>Office Theme</vt:lpstr>
      <vt:lpstr>Alexis Brooks-Walter</vt:lpstr>
      <vt:lpstr>Student Expression and Assembly </vt:lpstr>
      <vt:lpstr>Modifications to Student Code of Conduct </vt:lpstr>
      <vt:lpstr>Modifications to Student Code of Conduct </vt:lpstr>
      <vt:lpstr>Modifications to Student Code of Conduct </vt:lpstr>
      <vt:lpstr>Violations of Student Code of Conduct</vt:lpstr>
      <vt:lpstr>Communication of Student Code of Conduct</vt:lpstr>
      <vt:lpstr>Shawri King-Casey, JD</vt:lpstr>
      <vt:lpstr>Policy Review Process</vt:lpstr>
      <vt:lpstr>Policy 5902: Building Permits for Temporary Structures </vt:lpstr>
      <vt:lpstr>Policy 5902: Building Permits for Temporary Structures </vt:lpstr>
      <vt:lpstr>Policy 5902: Building Permits for Temporary Structures </vt:lpstr>
      <vt:lpstr>Policy 5902: Building Permits for Temporary Structures (Additional Language)</vt:lpstr>
      <vt:lpstr>Policy 5902: Building Permits for Temporary Structures (Additional Language) </vt:lpstr>
      <vt:lpstr> </vt:lpstr>
      <vt:lpstr> </vt:lpstr>
      <vt:lpstr>PowerPoint Presentation</vt:lpstr>
      <vt:lpstr>Alexis Brooks-Walter</vt:lpstr>
      <vt:lpstr>Fall 2024 Admission Update</vt:lpstr>
      <vt:lpstr>Fall 2024 Admission (Graduate)</vt:lpstr>
      <vt:lpstr>Fall 2024 Enrollment (Paid/Validated)</vt:lpstr>
      <vt:lpstr>Fall 2024 Enrollment Projections  as of September 3rd </vt:lpstr>
      <vt:lpstr>2024 Housing Updates</vt:lpstr>
      <vt:lpstr>Enrollment Management/ Student Engagement</vt:lpstr>
      <vt:lpstr>PowerPoint Presentation</vt:lpstr>
      <vt:lpstr>PowerPoint Presentation</vt:lpstr>
      <vt:lpstr>PowerPoint Presentation</vt:lpstr>
      <vt:lpstr>VIRGINIA STATE UNIVERSITY BOARD OF VISITORS  VSU POLICE DEPARTMENT</vt:lpstr>
      <vt:lpstr>Campus Crime Report     2023 – 2024 YTD (Jan – Aug)</vt:lpstr>
      <vt:lpstr>       Campus Arrest Report YTD 2024    </vt:lpstr>
      <vt:lpstr>           Shooting Incident Update</vt:lpstr>
      <vt:lpstr>       </vt:lpstr>
      <vt:lpstr>            Safety Measures on Campus</vt:lpstr>
      <vt:lpstr>          Training</vt:lpstr>
      <vt:lpstr>   Thank you for your time and support!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State University</dc:title>
  <dc:creator>Tia A. Minnis</dc:creator>
  <cp:lastModifiedBy>Alexis J. Brooks-Walter</cp:lastModifiedBy>
  <cp:revision>180</cp:revision>
  <cp:lastPrinted>2024-04-15T19:10:40Z</cp:lastPrinted>
  <dcterms:created xsi:type="dcterms:W3CDTF">2023-08-27T12:50:58Z</dcterms:created>
  <dcterms:modified xsi:type="dcterms:W3CDTF">2024-09-05T18:56:16Z</dcterms:modified>
</cp:coreProperties>
</file>