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361" r:id="rId9"/>
    <p:sldId id="263" r:id="rId10"/>
    <p:sldId id="264" r:id="rId11"/>
    <p:sldId id="365" r:id="rId12"/>
    <p:sldId id="369" r:id="rId13"/>
    <p:sldId id="366" r:id="rId14"/>
    <p:sldId id="268" r:id="rId15"/>
    <p:sldId id="269" r:id="rId16"/>
    <p:sldId id="270" r:id="rId17"/>
    <p:sldId id="271" r:id="rId18"/>
    <p:sldId id="272" r:id="rId19"/>
    <p:sldId id="273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League Spartan" panose="020B0604020202020204" charset="0"/>
      <p:regular r:id="rId30"/>
    </p:embeddedFont>
    <p:embeddedFont>
      <p:font typeface="MS Mincho" panose="02020609040205080304" pitchFamily="49" charset="-128"/>
      <p:regular r:id="rId31"/>
    </p:embeddedFont>
    <p:embeddedFont>
      <p:font typeface="Poppins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8F8"/>
    <a:srgbClr val="1406CC"/>
    <a:srgbClr val="F57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dra A. White" userId="0636cf12-ea70-4e2e-8d49-2c74cf53d1d8" providerId="ADAL" clId="{49969C7F-FE00-4AFB-9869-1CB8343972E1}"/>
    <pc:docChg chg="undo modSld">
      <pc:chgData name="Kendra A. White" userId="0636cf12-ea70-4e2e-8d49-2c74cf53d1d8" providerId="ADAL" clId="{49969C7F-FE00-4AFB-9869-1CB8343972E1}" dt="2026-04-20T15:51:21.530" v="49" actId="20577"/>
      <pc:docMkLst>
        <pc:docMk/>
      </pc:docMkLst>
      <pc:sldChg chg="modSp">
        <pc:chgData name="Kendra A. White" userId="0636cf12-ea70-4e2e-8d49-2c74cf53d1d8" providerId="ADAL" clId="{49969C7F-FE00-4AFB-9869-1CB8343972E1}" dt="2026-04-20T15:51:21.530" v="49" actId="20577"/>
        <pc:sldMkLst>
          <pc:docMk/>
          <pc:sldMk cId="0" sldId="256"/>
        </pc:sldMkLst>
        <pc:spChg chg="mod">
          <ac:chgData name="Kendra A. White" userId="0636cf12-ea70-4e2e-8d49-2c74cf53d1d8" providerId="ADAL" clId="{49969C7F-FE00-4AFB-9869-1CB8343972E1}" dt="2026-04-20T15:49:36.117" v="37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Kendra A. White" userId="0636cf12-ea70-4e2e-8d49-2c74cf53d1d8" providerId="ADAL" clId="{49969C7F-FE00-4AFB-9869-1CB8343972E1}" dt="2026-04-20T15:49:17.011" v="36" actId="14100"/>
          <ac:spMkLst>
            <pc:docMk/>
            <pc:sldMk cId="0" sldId="256"/>
            <ac:spMk id="6" creationId="{00000000-0000-0000-0000-000000000000}"/>
          </ac:spMkLst>
        </pc:spChg>
        <pc:spChg chg="mod">
          <ac:chgData name="Kendra A. White" userId="0636cf12-ea70-4e2e-8d49-2c74cf53d1d8" providerId="ADAL" clId="{49969C7F-FE00-4AFB-9869-1CB8343972E1}" dt="2026-04-20T15:49:11.849" v="35" actId="14100"/>
          <ac:spMkLst>
            <pc:docMk/>
            <pc:sldMk cId="0" sldId="256"/>
            <ac:spMk id="7" creationId="{00000000-0000-0000-0000-000000000000}"/>
          </ac:spMkLst>
        </pc:spChg>
        <pc:spChg chg="mod">
          <ac:chgData name="Kendra A. White" userId="0636cf12-ea70-4e2e-8d49-2c74cf53d1d8" providerId="ADAL" clId="{49969C7F-FE00-4AFB-9869-1CB8343972E1}" dt="2026-04-20T15:49:51.001" v="39" actId="14100"/>
          <ac:spMkLst>
            <pc:docMk/>
            <pc:sldMk cId="0" sldId="256"/>
            <ac:spMk id="8" creationId="{00000000-0000-0000-0000-000000000000}"/>
          </ac:spMkLst>
        </pc:spChg>
        <pc:spChg chg="mod">
          <ac:chgData name="Kendra A. White" userId="0636cf12-ea70-4e2e-8d49-2c74cf53d1d8" providerId="ADAL" clId="{49969C7F-FE00-4AFB-9869-1CB8343972E1}" dt="2026-04-20T15:51:21.530" v="49" actId="20577"/>
          <ac:spMkLst>
            <pc:docMk/>
            <pc:sldMk cId="0" sldId="256"/>
            <ac:spMk id="10" creationId="{00000000-0000-0000-0000-000000000000}"/>
          </ac:spMkLst>
        </pc:spChg>
      </pc:sldChg>
      <pc:sldChg chg="modSp">
        <pc:chgData name="Kendra A. White" userId="0636cf12-ea70-4e2e-8d49-2c74cf53d1d8" providerId="ADAL" clId="{49969C7F-FE00-4AFB-9869-1CB8343972E1}" dt="2026-04-20T15:38:55.822" v="14" actId="14100"/>
        <pc:sldMkLst>
          <pc:docMk/>
          <pc:sldMk cId="3480783528" sldId="361"/>
        </pc:sldMkLst>
        <pc:graphicFrameChg chg="mod modGraphic">
          <ac:chgData name="Kendra A. White" userId="0636cf12-ea70-4e2e-8d49-2c74cf53d1d8" providerId="ADAL" clId="{49969C7F-FE00-4AFB-9869-1CB8343972E1}" dt="2026-04-20T15:38:55.822" v="14" actId="14100"/>
          <ac:graphicFrameMkLst>
            <pc:docMk/>
            <pc:sldMk cId="3480783528" sldId="361"/>
            <ac:graphicFrameMk id="5" creationId="{98A1E905-DB90-4EE3-99D6-0868774AE682}"/>
          </ac:graphicFrameMkLst>
        </pc:graphicFrameChg>
      </pc:sldChg>
      <pc:sldChg chg="modSp">
        <pc:chgData name="Kendra A. White" userId="0636cf12-ea70-4e2e-8d49-2c74cf53d1d8" providerId="ADAL" clId="{49969C7F-FE00-4AFB-9869-1CB8343972E1}" dt="2026-04-20T15:48:07.008" v="33" actId="20577"/>
        <pc:sldMkLst>
          <pc:docMk/>
          <pc:sldMk cId="1463613882" sldId="365"/>
        </pc:sldMkLst>
        <pc:spChg chg="mod">
          <ac:chgData name="Kendra A. White" userId="0636cf12-ea70-4e2e-8d49-2c74cf53d1d8" providerId="ADAL" clId="{49969C7F-FE00-4AFB-9869-1CB8343972E1}" dt="2026-04-20T15:48:07.008" v="33" actId="20577"/>
          <ac:spMkLst>
            <pc:docMk/>
            <pc:sldMk cId="1463613882" sldId="36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9C72-E2A3-4E6A-B44B-50BB0BEA0AB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FA040-BF26-4C9D-9B67-686D0BF6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FA040-BF26-4C9D-9B67-686D0BF62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87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FA040-BF26-4C9D-9B67-686D0BF62F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7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24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0" y="16653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592" r="-14032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308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429000" y="1943100"/>
            <a:ext cx="12653126" cy="2273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>
                <a:solidFill>
                  <a:srgbClr val="E877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Virginia State University</a:t>
            </a:r>
          </a:p>
          <a:p>
            <a:pPr algn="ctr">
              <a:spcBef>
                <a:spcPct val="0"/>
              </a:spcBef>
            </a:pPr>
            <a:r>
              <a:rPr lang="en-US" sz="4800" b="1" dirty="0">
                <a:solidFill>
                  <a:srgbClr val="E877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Board of Visitors </a:t>
            </a:r>
          </a:p>
          <a:p>
            <a:pPr algn="ctr">
              <a:spcBef>
                <a:spcPct val="0"/>
              </a:spcBef>
            </a:pPr>
            <a:r>
              <a:rPr lang="en-US" sz="4800" b="1" dirty="0">
                <a:solidFill>
                  <a:srgbClr val="E877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Audit &amp; Compliance Committee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71800" y="4618900"/>
            <a:ext cx="1405714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Audit Update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5715000" y="5668100"/>
            <a:ext cx="8272996" cy="15020"/>
          </a:xfrm>
          <a:prstGeom prst="line">
            <a:avLst/>
          </a:prstGeom>
          <a:ln w="38100" cap="flat">
            <a:solidFill>
              <a:srgbClr val="00308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14139411" y="-55324"/>
            <a:ext cx="4160184" cy="4114800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743199" y="6069915"/>
            <a:ext cx="15373793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79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                               </a:t>
            </a:r>
          </a:p>
          <a:p>
            <a:pPr>
              <a:lnSpc>
                <a:spcPts val="3379"/>
              </a:lnSpc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 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Kendra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D. A. White, Assistant Vice President, Institutional Integrity &amp; Compliance</a:t>
            </a:r>
          </a:p>
          <a:p>
            <a:pPr>
              <a:lnSpc>
                <a:spcPts val="3379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				</a:t>
            </a:r>
          </a:p>
          <a:p>
            <a:pPr>
              <a:lnSpc>
                <a:spcPts val="3379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			     	  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Nannette Williams, Chief Audit Executive</a:t>
            </a:r>
          </a:p>
          <a:p>
            <a:pPr>
              <a:lnSpc>
                <a:spcPts val="3379"/>
              </a:lnSpc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                                                                  </a:t>
            </a:r>
          </a:p>
          <a:p>
            <a:pPr>
              <a:lnSpc>
                <a:spcPts val="3379"/>
              </a:lnSpc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                                              		    April 23, 2026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331D0B88-73D4-44B2-B0EA-A1594213279C}"/>
              </a:ext>
            </a:extLst>
          </p:cNvPr>
          <p:cNvSpPr/>
          <p:nvPr/>
        </p:nvSpPr>
        <p:spPr>
          <a:xfrm rot="5400000">
            <a:off x="14185685" y="6160312"/>
            <a:ext cx="4160184" cy="4114800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14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7300" y="2053012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Internal Audit Plan Year to Date Progress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FY26 IT Audits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7EDB27-8CA6-4E70-9A5E-0C254B811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66" y="3593027"/>
            <a:ext cx="16532550" cy="7282650"/>
          </a:xfrm>
        </p:spPr>
        <p:txBody>
          <a:bodyPr>
            <a:normAutofit/>
          </a:bodyPr>
          <a:lstStyle/>
          <a:p>
            <a:pPr marL="685800" lvl="1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lvl="1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lvl="1" indent="0">
              <a:buNone/>
            </a:pPr>
            <a:endParaRPr lang="en-US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B0B8C7-45E0-48BF-BC9D-966706FE0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731306"/>
              </p:ext>
            </p:extLst>
          </p:nvPr>
        </p:nvGraphicFramePr>
        <p:xfrm>
          <a:off x="625287" y="4238228"/>
          <a:ext cx="17037426" cy="5876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8743">
                  <a:extLst>
                    <a:ext uri="{9D8B030D-6E8A-4147-A177-3AD203B41FA5}">
                      <a16:colId xmlns:a16="http://schemas.microsoft.com/office/drawing/2014/main" val="2858944703"/>
                    </a:ext>
                  </a:extLst>
                </a:gridCol>
                <a:gridCol w="2958743">
                  <a:extLst>
                    <a:ext uri="{9D8B030D-6E8A-4147-A177-3AD203B41FA5}">
                      <a16:colId xmlns:a16="http://schemas.microsoft.com/office/drawing/2014/main" val="529141924"/>
                    </a:ext>
                  </a:extLst>
                </a:gridCol>
                <a:gridCol w="6558545">
                  <a:extLst>
                    <a:ext uri="{9D8B030D-6E8A-4147-A177-3AD203B41FA5}">
                      <a16:colId xmlns:a16="http://schemas.microsoft.com/office/drawing/2014/main" val="2805043671"/>
                    </a:ext>
                  </a:extLst>
                </a:gridCol>
                <a:gridCol w="4561395">
                  <a:extLst>
                    <a:ext uri="{9D8B030D-6E8A-4147-A177-3AD203B41FA5}">
                      <a16:colId xmlns:a16="http://schemas.microsoft.com/office/drawing/2014/main" val="798107882"/>
                    </a:ext>
                  </a:extLst>
                </a:gridCol>
              </a:tblGrid>
              <a:tr h="579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Auditable Area</a:t>
                      </a:r>
                      <a:endParaRPr lang="en-US" sz="2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Auditable Unit</a:t>
                      </a:r>
                      <a:endParaRPr lang="en-US" sz="2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en-US" sz="2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Status/Timing</a:t>
                      </a:r>
                      <a:endParaRPr lang="en-US" sz="2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1931651677"/>
                  </a:ext>
                </a:extLst>
              </a:tr>
              <a:tr h="13816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Technology Services</a:t>
                      </a:r>
                      <a:endParaRPr lang="en-US" sz="2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Policy Review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 is a carryover from FY25 and is currently in process.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Underway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1285461495"/>
                  </a:ext>
                </a:extLst>
              </a:tr>
              <a:tr h="18548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Technology Services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Sensitive System Reviews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Systems to be determined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Completed (discussed today), 1 Underway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782675525"/>
                  </a:ext>
                </a:extLst>
              </a:tr>
              <a:tr h="2060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Technology Services</a:t>
                      </a:r>
                      <a:endParaRPr lang="en-US" sz="2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 Organization Control (SOC) Reports Review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Review SOC reports for our 3rd party IT vendors supplying software as a service (SaaS) products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Complete for the fiscal year</a:t>
                      </a:r>
                      <a:endParaRPr lang="en-US" sz="3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340491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56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1718313"/>
          </a:xfrm>
          <a:custGeom>
            <a:avLst/>
            <a:gdLst/>
            <a:ahLst/>
            <a:cxnLst/>
            <a:rect l="l" t="t" r="r" b="b"/>
            <a:pathLst>
              <a:path w="18288000" h="1718313">
                <a:moveTo>
                  <a:pt x="0" y="0"/>
                </a:moveTo>
                <a:lnTo>
                  <a:pt x="18288000" y="0"/>
                </a:lnTo>
                <a:lnTo>
                  <a:pt x="18288000" y="1718313"/>
                </a:lnTo>
                <a:lnTo>
                  <a:pt x="0" y="17183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936" b="-49306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77407" y="4914900"/>
            <a:ext cx="4696268" cy="5049382"/>
          </a:xfrm>
          <a:custGeom>
            <a:avLst/>
            <a:gdLst/>
            <a:ahLst/>
            <a:cxnLst/>
            <a:rect l="l" t="t" r="r" b="b"/>
            <a:pathLst>
              <a:path w="6601268" h="6510500">
                <a:moveTo>
                  <a:pt x="0" y="0"/>
                </a:moveTo>
                <a:lnTo>
                  <a:pt x="6601268" y="0"/>
                </a:lnTo>
                <a:lnTo>
                  <a:pt x="6601268" y="6510500"/>
                </a:lnTo>
                <a:lnTo>
                  <a:pt x="0" y="6510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8650" y="3147793"/>
            <a:ext cx="17030700" cy="3991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8"/>
              </a:lnSpc>
            </a:pPr>
            <a:r>
              <a:rPr lang="en-US" sz="7498" b="1" dirty="0">
                <a:solidFill>
                  <a:srgbClr val="0047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CASH RECEIPTS AND OPERATIONS </a:t>
            </a:r>
          </a:p>
          <a:p>
            <a:pPr algn="ctr">
              <a:lnSpc>
                <a:spcPts val="10498"/>
              </a:lnSpc>
            </a:pPr>
            <a:r>
              <a:rPr lang="en-US" sz="7498" b="1" dirty="0">
                <a:solidFill>
                  <a:srgbClr val="0047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AUDIT REPORT</a:t>
            </a:r>
          </a:p>
          <a:p>
            <a:pPr algn="l">
              <a:lnSpc>
                <a:spcPts val="10498"/>
              </a:lnSpc>
              <a:spcBef>
                <a:spcPct val="0"/>
              </a:spcBef>
            </a:pPr>
            <a:endParaRPr lang="en-US" sz="7498" dirty="0">
              <a:solidFill>
                <a:srgbClr val="0047BB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1847F-3812-4869-A41C-C21D877FFF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14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</p:sp>
      <p:sp>
        <p:nvSpPr>
          <p:cNvPr id="3" name="AutoShape 3"/>
          <p:cNvSpPr/>
          <p:nvPr/>
        </p:nvSpPr>
        <p:spPr>
          <a:xfrm flipV="1">
            <a:off x="4393764" y="4610100"/>
            <a:ext cx="8179235" cy="3383"/>
          </a:xfrm>
          <a:prstGeom prst="line">
            <a:avLst/>
          </a:prstGeom>
          <a:ln w="38100" cap="flat">
            <a:solidFill>
              <a:srgbClr val="E8772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0"/>
            <a:ext cx="18288000" cy="1718313"/>
          </a:xfrm>
          <a:custGeom>
            <a:avLst/>
            <a:gdLst/>
            <a:ahLst/>
            <a:cxnLst/>
            <a:rect l="l" t="t" r="r" b="b"/>
            <a:pathLst>
              <a:path w="18288000" h="1718313">
                <a:moveTo>
                  <a:pt x="0" y="0"/>
                </a:moveTo>
                <a:lnTo>
                  <a:pt x="18288000" y="0"/>
                </a:lnTo>
                <a:lnTo>
                  <a:pt x="18288000" y="1718313"/>
                </a:lnTo>
                <a:lnTo>
                  <a:pt x="0" y="17183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936" b="-493062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992410" y="6721448"/>
            <a:ext cx="2863156" cy="2863156"/>
          </a:xfrm>
          <a:custGeom>
            <a:avLst/>
            <a:gdLst/>
            <a:ahLst/>
            <a:cxnLst/>
            <a:rect l="l" t="t" r="r" b="b"/>
            <a:pathLst>
              <a:path w="2863156" h="2863156">
                <a:moveTo>
                  <a:pt x="0" y="0"/>
                </a:moveTo>
                <a:lnTo>
                  <a:pt x="2863155" y="0"/>
                </a:lnTo>
                <a:lnTo>
                  <a:pt x="2863155" y="2863155"/>
                </a:lnTo>
                <a:lnTo>
                  <a:pt x="0" y="28631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4377199" y="2705100"/>
            <a:ext cx="9231785" cy="3040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78"/>
              </a:lnSpc>
            </a:pPr>
            <a:r>
              <a:rPr lang="en-US" sz="6000" b="1" dirty="0">
                <a:solidFill>
                  <a:srgbClr val="0047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CASH RECEIPTS &amp; OPERATIONS REPORT</a:t>
            </a:r>
          </a:p>
          <a:p>
            <a:pPr algn="l">
              <a:lnSpc>
                <a:spcPts val="7978"/>
              </a:lnSpc>
              <a:spcBef>
                <a:spcPct val="0"/>
              </a:spcBef>
            </a:pPr>
            <a:endParaRPr lang="en-US" sz="5698" dirty="0">
              <a:solidFill>
                <a:srgbClr val="0047BB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28540" y="5029200"/>
            <a:ext cx="12261172" cy="4553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60" lvl="1" indent="-571500" algn="l">
              <a:lnSpc>
                <a:spcPts val="6028"/>
              </a:lnSpc>
              <a:buFont typeface="Wingdings" panose="05000000000000000000" pitchFamily="2" charset="2"/>
              <a:buChar char="Ø"/>
            </a:pPr>
            <a:r>
              <a:rPr lang="en-US" sz="430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Issued report at the end of October</a:t>
            </a:r>
          </a:p>
          <a:p>
            <a:pPr marL="1036360" lvl="1" indent="-571500" algn="l">
              <a:lnSpc>
                <a:spcPts val="6028"/>
              </a:lnSpc>
              <a:buFont typeface="Wingdings" panose="05000000000000000000" pitchFamily="2" charset="2"/>
              <a:buChar char="Ø"/>
            </a:pPr>
            <a:endParaRPr lang="en-US" sz="4306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  <a:p>
            <a:pPr marL="1036360" lvl="1" indent="-571500" algn="l">
              <a:lnSpc>
                <a:spcPts val="6028"/>
              </a:lnSpc>
              <a:buFont typeface="Wingdings" panose="05000000000000000000" pitchFamily="2" charset="2"/>
              <a:buChar char="Ø"/>
            </a:pPr>
            <a:r>
              <a:rPr lang="en-US" sz="430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We included 4 observations in the report:</a:t>
            </a:r>
          </a:p>
          <a:p>
            <a:pPr marL="1859440" lvl="2" indent="-619813" algn="l">
              <a:lnSpc>
                <a:spcPts val="6028"/>
              </a:lnSpc>
              <a:buFont typeface="Wingdings" panose="05000000000000000000" pitchFamily="2" charset="2"/>
              <a:buChar char="§"/>
            </a:pPr>
            <a:r>
              <a:rPr lang="en-US" sz="430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1 high priority</a:t>
            </a:r>
          </a:p>
          <a:p>
            <a:pPr marL="1859440" lvl="2" indent="-619813" algn="l">
              <a:lnSpc>
                <a:spcPts val="6028"/>
              </a:lnSpc>
              <a:buFont typeface="Wingdings" panose="05000000000000000000" pitchFamily="2" charset="2"/>
              <a:buChar char="§"/>
            </a:pPr>
            <a:r>
              <a:rPr lang="en-US" sz="430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2 medium priority</a:t>
            </a:r>
          </a:p>
          <a:p>
            <a:pPr marL="1859440" lvl="2" indent="-619813" algn="l">
              <a:lnSpc>
                <a:spcPts val="6028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430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1 low priority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B4CD70-16DB-4380-A58F-AC4D14C655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288000" cy="10314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959850" y="-2963492"/>
            <a:ext cx="368300" cy="18288000"/>
            <a:chOff x="0" y="0"/>
            <a:chExt cx="97001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7001" cy="4816592"/>
            </a:xfrm>
            <a:custGeom>
              <a:avLst/>
              <a:gdLst/>
              <a:ahLst/>
              <a:cxnLst/>
              <a:rect l="l" t="t" r="r" b="b"/>
              <a:pathLst>
                <a:path w="97001" h="4816592">
                  <a:moveTo>
                    <a:pt x="0" y="0"/>
                  </a:moveTo>
                  <a:lnTo>
                    <a:pt x="97001" y="0"/>
                  </a:lnTo>
                  <a:lnTo>
                    <a:pt x="97001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0047B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97001" cy="486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1164933" y="4514045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9757555" y="8151779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0" y="0"/>
            <a:ext cx="18288000" cy="1718313"/>
          </a:xfrm>
          <a:custGeom>
            <a:avLst/>
            <a:gdLst/>
            <a:ahLst/>
            <a:cxnLst/>
            <a:rect l="l" t="t" r="r" b="b"/>
            <a:pathLst>
              <a:path w="18288000" h="1718313">
                <a:moveTo>
                  <a:pt x="0" y="0"/>
                </a:moveTo>
                <a:lnTo>
                  <a:pt x="18288000" y="0"/>
                </a:lnTo>
                <a:lnTo>
                  <a:pt x="18288000" y="1718313"/>
                </a:lnTo>
                <a:lnTo>
                  <a:pt x="0" y="17183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936" b="-49306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993012" y="2964418"/>
            <a:ext cx="2941733" cy="2941733"/>
          </a:xfrm>
          <a:custGeom>
            <a:avLst/>
            <a:gdLst/>
            <a:ahLst/>
            <a:cxnLst/>
            <a:rect l="l" t="t" r="r" b="b"/>
            <a:pathLst>
              <a:path w="2941733" h="2941733">
                <a:moveTo>
                  <a:pt x="0" y="0"/>
                </a:moveTo>
                <a:lnTo>
                  <a:pt x="2941733" y="0"/>
                </a:lnTo>
                <a:lnTo>
                  <a:pt x="2941733" y="2941734"/>
                </a:lnTo>
                <a:lnTo>
                  <a:pt x="0" y="29417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46727" y="6542458"/>
            <a:ext cx="2668182" cy="3725210"/>
          </a:xfrm>
          <a:custGeom>
            <a:avLst/>
            <a:gdLst/>
            <a:ahLst/>
            <a:cxnLst/>
            <a:rect l="l" t="t" r="r" b="b"/>
            <a:pathLst>
              <a:path w="2668182" h="3725210">
                <a:moveTo>
                  <a:pt x="0" y="0"/>
                </a:moveTo>
                <a:lnTo>
                  <a:pt x="2668181" y="0"/>
                </a:lnTo>
                <a:lnTo>
                  <a:pt x="2668181" y="3725210"/>
                </a:lnTo>
                <a:lnTo>
                  <a:pt x="0" y="37252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1164933" y="3283282"/>
            <a:ext cx="3940446" cy="5995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80"/>
              </a:lnSpc>
              <a:spcBef>
                <a:spcPct val="0"/>
              </a:spcBef>
            </a:pPr>
            <a:r>
              <a:rPr lang="en-US" sz="362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OBSERVATION 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64933" y="3767913"/>
            <a:ext cx="4957463" cy="706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 b="1" dirty="0">
                <a:solidFill>
                  <a:srgbClr val="E877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HIGH PRIORITY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56483" y="7386597"/>
            <a:ext cx="6473059" cy="706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MEDIUM PRIORITY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4933" y="4688226"/>
            <a:ext cx="9673917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148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Lack of Oversight and Compliance with Annual Cash Collection Point Documentation </a:t>
            </a:r>
          </a:p>
          <a:p>
            <a:pPr algn="l">
              <a:lnSpc>
                <a:spcPts val="3708"/>
              </a:lnSpc>
            </a:pPr>
            <a:endParaRPr lang="en-US" sz="3148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708"/>
              </a:lnSpc>
              <a:spcBef>
                <a:spcPct val="0"/>
              </a:spcBef>
            </a:pPr>
            <a:endParaRPr lang="en-US" sz="3148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756483" y="6940130"/>
            <a:ext cx="5128979" cy="599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  <a:spcBef>
                <a:spcPct val="0"/>
              </a:spcBef>
            </a:pPr>
            <a:r>
              <a:rPr lang="en-US" sz="362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OBSERVATION 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57555" y="8432617"/>
            <a:ext cx="8371304" cy="208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148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Lack of Submission and Proper Completion of Cash Transmittal Forms  </a:t>
            </a:r>
          </a:p>
          <a:p>
            <a:pPr algn="l">
              <a:lnSpc>
                <a:spcPts val="2448"/>
              </a:lnSpc>
            </a:pPr>
            <a:endParaRPr lang="en-US" sz="3148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  <a:p>
            <a:pPr algn="l">
              <a:lnSpc>
                <a:spcPts val="2448"/>
              </a:lnSpc>
            </a:pPr>
            <a:endParaRPr lang="en-US" sz="3148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448"/>
              </a:lnSpc>
              <a:spcBef>
                <a:spcPct val="0"/>
              </a:spcBef>
            </a:pPr>
            <a:endParaRPr lang="en-US" sz="3148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055084" y="2297155"/>
            <a:ext cx="12177831" cy="1410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</a:pPr>
            <a:r>
              <a:rPr lang="en-US" sz="4000" b="1" dirty="0">
                <a:solidFill>
                  <a:srgbClr val="E877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CASH RECEIPTS &amp; OPERATIONS REPORT</a:t>
            </a:r>
          </a:p>
          <a:p>
            <a:pPr algn="ctr">
              <a:lnSpc>
                <a:spcPts val="5598"/>
              </a:lnSpc>
              <a:spcBef>
                <a:spcPct val="0"/>
              </a:spcBef>
            </a:pPr>
            <a:endParaRPr lang="en-US" sz="3998" dirty="0">
              <a:solidFill>
                <a:srgbClr val="E8772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422EE20-38A8-4DFE-873D-92C7DA3DD2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287997" cy="10314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959850" y="-2963492"/>
            <a:ext cx="368300" cy="18288000"/>
            <a:chOff x="0" y="0"/>
            <a:chExt cx="97001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7001" cy="4816592"/>
            </a:xfrm>
            <a:custGeom>
              <a:avLst/>
              <a:gdLst/>
              <a:ahLst/>
              <a:cxnLst/>
              <a:rect l="l" t="t" r="r" b="b"/>
              <a:pathLst>
                <a:path w="97001" h="4816592">
                  <a:moveTo>
                    <a:pt x="0" y="0"/>
                  </a:moveTo>
                  <a:lnTo>
                    <a:pt x="97001" y="0"/>
                  </a:lnTo>
                  <a:lnTo>
                    <a:pt x="97001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0047B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97001" cy="486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1166025" y="4496669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9757555" y="7928091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0" y="0"/>
            <a:ext cx="18288000" cy="1718313"/>
          </a:xfrm>
          <a:custGeom>
            <a:avLst/>
            <a:gdLst/>
            <a:ahLst/>
            <a:cxnLst/>
            <a:rect l="l" t="t" r="r" b="b"/>
            <a:pathLst>
              <a:path w="18288000" h="1718313">
                <a:moveTo>
                  <a:pt x="0" y="0"/>
                </a:moveTo>
                <a:lnTo>
                  <a:pt x="18288000" y="0"/>
                </a:lnTo>
                <a:lnTo>
                  <a:pt x="18288000" y="1718313"/>
                </a:lnTo>
                <a:lnTo>
                  <a:pt x="0" y="17183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936" b="-49306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81757" y="2974984"/>
            <a:ext cx="2803705" cy="3043371"/>
          </a:xfrm>
          <a:custGeom>
            <a:avLst/>
            <a:gdLst/>
            <a:ahLst/>
            <a:cxnLst/>
            <a:rect l="l" t="t" r="r" b="b"/>
            <a:pathLst>
              <a:path w="2803705" h="3043371">
                <a:moveTo>
                  <a:pt x="0" y="0"/>
                </a:moveTo>
                <a:lnTo>
                  <a:pt x="2803705" y="0"/>
                </a:lnTo>
                <a:lnTo>
                  <a:pt x="2803705" y="3043371"/>
                </a:lnTo>
                <a:lnTo>
                  <a:pt x="0" y="3043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453294" y="6621833"/>
            <a:ext cx="3108364" cy="3365355"/>
          </a:xfrm>
          <a:custGeom>
            <a:avLst/>
            <a:gdLst/>
            <a:ahLst/>
            <a:cxnLst/>
            <a:rect l="l" t="t" r="r" b="b"/>
            <a:pathLst>
              <a:path w="3108364" h="3365355">
                <a:moveTo>
                  <a:pt x="0" y="0"/>
                </a:moveTo>
                <a:lnTo>
                  <a:pt x="3108364" y="0"/>
                </a:lnTo>
                <a:lnTo>
                  <a:pt x="3108364" y="3365355"/>
                </a:lnTo>
                <a:lnTo>
                  <a:pt x="0" y="3365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64932" y="3233648"/>
            <a:ext cx="3940467" cy="5995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80"/>
              </a:lnSpc>
              <a:spcBef>
                <a:spcPct val="0"/>
              </a:spcBef>
            </a:pPr>
            <a:r>
              <a:rPr lang="en-US" sz="362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OBSERVATION 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64932" y="3748607"/>
            <a:ext cx="6013271" cy="706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MEDIUM PRIORITY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56483" y="7220100"/>
            <a:ext cx="6473059" cy="706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LOW PRIORITY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4933" y="4688226"/>
            <a:ext cx="9810150" cy="147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148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Lack of Compliance with Safeguarding Cash Receipts and Cash Handling Procedures </a:t>
            </a:r>
          </a:p>
          <a:p>
            <a:pPr algn="l">
              <a:lnSpc>
                <a:spcPts val="2448"/>
              </a:lnSpc>
              <a:spcBef>
                <a:spcPct val="0"/>
              </a:spcBef>
            </a:pPr>
            <a:endParaRPr lang="en-US" sz="3148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756483" y="6741369"/>
            <a:ext cx="5128979" cy="599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  <a:spcBef>
                <a:spcPct val="0"/>
              </a:spcBef>
            </a:pPr>
            <a:r>
              <a:rPr lang="en-US" sz="362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OBSERVATION 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57555" y="8156392"/>
            <a:ext cx="8788400" cy="248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148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Deposit Tracking and Reconciliation Weakness - General Accounting (Owner)  </a:t>
            </a:r>
          </a:p>
          <a:p>
            <a:pPr algn="l">
              <a:lnSpc>
                <a:spcPts val="3148"/>
              </a:lnSpc>
            </a:pPr>
            <a:endParaRPr lang="en-US" sz="3148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  <a:p>
            <a:pPr algn="l">
              <a:lnSpc>
                <a:spcPts val="2448"/>
              </a:lnSpc>
            </a:pPr>
            <a:endParaRPr lang="en-US" sz="3148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448"/>
              </a:lnSpc>
            </a:pPr>
            <a:endParaRPr lang="en-US" sz="3148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448"/>
              </a:lnSpc>
              <a:spcBef>
                <a:spcPct val="0"/>
              </a:spcBef>
            </a:pPr>
            <a:endParaRPr lang="en-US" sz="3148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055084" y="2174120"/>
            <a:ext cx="12177831" cy="1410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</a:pPr>
            <a:r>
              <a:rPr lang="en-US" sz="3998" b="1" dirty="0">
                <a:solidFill>
                  <a:srgbClr val="E877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CASH RECEIPTS &amp; OPERATIONS REPORT</a:t>
            </a:r>
          </a:p>
          <a:p>
            <a:pPr algn="ctr">
              <a:lnSpc>
                <a:spcPts val="5598"/>
              </a:lnSpc>
              <a:spcBef>
                <a:spcPct val="0"/>
              </a:spcBef>
            </a:pPr>
            <a:endParaRPr lang="en-US" sz="3998" dirty="0">
              <a:solidFill>
                <a:srgbClr val="E8772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D0526C-6629-457E-9785-77A7447F9D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0" y="-9181"/>
            <a:ext cx="18287999" cy="10314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1718313"/>
          </a:xfrm>
          <a:custGeom>
            <a:avLst/>
            <a:gdLst/>
            <a:ahLst/>
            <a:cxnLst/>
            <a:rect l="l" t="t" r="r" b="b"/>
            <a:pathLst>
              <a:path w="18288000" h="1718313">
                <a:moveTo>
                  <a:pt x="0" y="0"/>
                </a:moveTo>
                <a:lnTo>
                  <a:pt x="18288000" y="0"/>
                </a:lnTo>
                <a:lnTo>
                  <a:pt x="18288000" y="1718313"/>
                </a:lnTo>
                <a:lnTo>
                  <a:pt x="0" y="17183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936" b="-49306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710733" y="4312630"/>
            <a:ext cx="5667299" cy="5422576"/>
          </a:xfrm>
          <a:custGeom>
            <a:avLst/>
            <a:gdLst/>
            <a:ahLst/>
            <a:cxnLst/>
            <a:rect l="l" t="t" r="r" b="b"/>
            <a:pathLst>
              <a:path w="6376627" h="5834613">
                <a:moveTo>
                  <a:pt x="0" y="0"/>
                </a:moveTo>
                <a:lnTo>
                  <a:pt x="6376627" y="0"/>
                </a:lnTo>
                <a:lnTo>
                  <a:pt x="6376627" y="5834613"/>
                </a:lnTo>
                <a:lnTo>
                  <a:pt x="0" y="58346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666828" y="2345700"/>
            <a:ext cx="11755107" cy="1998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6"/>
              </a:lnSpc>
              <a:spcBef>
                <a:spcPct val="0"/>
              </a:spcBef>
            </a:pPr>
            <a:r>
              <a:rPr lang="en-US" sz="11697" b="1" dirty="0">
                <a:solidFill>
                  <a:srgbClr val="0047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QUESTIONS?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52572A-83EC-43D6-90A8-C0BE3FC22D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14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1718313"/>
          </a:xfrm>
          <a:custGeom>
            <a:avLst/>
            <a:gdLst/>
            <a:ahLst/>
            <a:cxnLst/>
            <a:rect l="l" t="t" r="r" b="b"/>
            <a:pathLst>
              <a:path w="18288000" h="1718313">
                <a:moveTo>
                  <a:pt x="0" y="0"/>
                </a:moveTo>
                <a:lnTo>
                  <a:pt x="18288000" y="0"/>
                </a:lnTo>
                <a:lnTo>
                  <a:pt x="18288000" y="1718313"/>
                </a:lnTo>
                <a:lnTo>
                  <a:pt x="0" y="17183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936" b="-49306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50177" y="3674206"/>
            <a:ext cx="14987645" cy="350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7"/>
              </a:lnSpc>
            </a:pPr>
            <a:r>
              <a:rPr lang="en-US" sz="9898" b="1" dirty="0">
                <a:solidFill>
                  <a:srgbClr val="0047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CLOSED SESSION</a:t>
            </a:r>
          </a:p>
          <a:p>
            <a:pPr algn="ctr">
              <a:lnSpc>
                <a:spcPts val="13857"/>
              </a:lnSpc>
              <a:spcBef>
                <a:spcPct val="0"/>
              </a:spcBef>
            </a:pPr>
            <a:endParaRPr lang="en-US" sz="9898" dirty="0">
              <a:solidFill>
                <a:srgbClr val="0047BB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7887" y="5424333"/>
            <a:ext cx="16432223" cy="1460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 b="1" dirty="0">
                <a:solidFill>
                  <a:srgbClr val="192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Pursuant to Code of Virginia § 2.2-3711(A)(19)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endParaRPr lang="en-US" sz="5599" dirty="0">
              <a:solidFill>
                <a:srgbClr val="19273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3757DA-9822-4E67-8F74-4138E19C49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14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01" y="0"/>
            <a:ext cx="9499600" cy="10287000"/>
            <a:chOff x="0" y="0"/>
            <a:chExt cx="25019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1952" cy="2709333"/>
            </a:xfrm>
            <a:custGeom>
              <a:avLst/>
              <a:gdLst/>
              <a:ahLst/>
              <a:cxnLst/>
              <a:rect l="l" t="t" r="r" b="b"/>
              <a:pathLst>
                <a:path w="2501952" h="2709333">
                  <a:moveTo>
                    <a:pt x="0" y="0"/>
                  </a:moveTo>
                  <a:lnTo>
                    <a:pt x="2501952" y="0"/>
                  </a:lnTo>
                  <a:lnTo>
                    <a:pt x="25019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7B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0195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120099" y="4144942"/>
            <a:ext cx="576199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896600" y="2804495"/>
            <a:ext cx="6271301" cy="6477000"/>
            <a:chOff x="0" y="0"/>
            <a:chExt cx="6350000" cy="6558280"/>
          </a:xfrm>
        </p:grpSpPr>
        <p:sp>
          <p:nvSpPr>
            <p:cNvPr id="7" name="Freeform 7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2"/>
              <a:stretch>
                <a:fillRect l="-55038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E87722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2635"/>
            <a:ext cx="18288000" cy="1740033"/>
          </a:xfrm>
          <a:custGeom>
            <a:avLst/>
            <a:gdLst/>
            <a:ahLst/>
            <a:cxnLst/>
            <a:rect l="l" t="t" r="r" b="b"/>
            <a:pathLst>
              <a:path w="18288000" h="1740033">
                <a:moveTo>
                  <a:pt x="0" y="0"/>
                </a:moveTo>
                <a:lnTo>
                  <a:pt x="18288000" y="0"/>
                </a:lnTo>
                <a:lnTo>
                  <a:pt x="18288000" y="1740033"/>
                </a:lnTo>
                <a:lnTo>
                  <a:pt x="0" y="17400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850" b="-485659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20099" y="3261815"/>
            <a:ext cx="6417963" cy="72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57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Audit Update Agenda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0099" y="4492035"/>
            <a:ext cx="8839199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3639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APA Audit Update </a:t>
            </a:r>
          </a:p>
          <a:p>
            <a:pPr marL="571500" indent="-571500" algn="l">
              <a:lnSpc>
                <a:spcPts val="3639"/>
              </a:lnSpc>
              <a:buFont typeface="+mj-lt"/>
              <a:buAutoNum type="romanUcPeriod"/>
            </a:pP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  <a:p>
            <a:pPr marL="571500" indent="-571500" algn="l">
              <a:lnSpc>
                <a:spcPts val="3639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Internal Audit Update </a:t>
            </a:r>
          </a:p>
          <a:p>
            <a:pPr algn="l">
              <a:lnSpc>
                <a:spcPts val="3639"/>
              </a:lnSpc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     a.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Current Audit Plan Progress Update</a:t>
            </a:r>
          </a:p>
          <a:p>
            <a:pPr lvl="1">
              <a:lnSpc>
                <a:spcPts val="3639"/>
              </a:lnSpc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 b. Cash Receipts and Operations Audit Report</a:t>
            </a:r>
          </a:p>
          <a:p>
            <a:pPr lvl="1">
              <a:lnSpc>
                <a:spcPts val="3639"/>
              </a:lnSpc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 c.  Closed Session</a:t>
            </a:r>
          </a:p>
          <a:p>
            <a:pPr marL="571500" indent="-571500" algn="l">
              <a:lnSpc>
                <a:spcPts val="3639"/>
              </a:lnSpc>
              <a:buFont typeface="+mj-lt"/>
              <a:buAutoNum type="romanUcPeriod"/>
            </a:pP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  <a:p>
            <a:pPr marL="571500" indent="-571500" algn="l">
              <a:lnSpc>
                <a:spcPts val="3639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Conclusion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1D6B72-20CA-4AFF-A03C-953C13590B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1" y="0"/>
            <a:ext cx="18313402" cy="10328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1718313"/>
          </a:xfrm>
          <a:custGeom>
            <a:avLst/>
            <a:gdLst/>
            <a:ahLst/>
            <a:cxnLst/>
            <a:rect l="l" t="t" r="r" b="b"/>
            <a:pathLst>
              <a:path w="18288000" h="1718313">
                <a:moveTo>
                  <a:pt x="0" y="0"/>
                </a:moveTo>
                <a:lnTo>
                  <a:pt x="18288000" y="0"/>
                </a:lnTo>
                <a:lnTo>
                  <a:pt x="18288000" y="1718313"/>
                </a:lnTo>
                <a:lnTo>
                  <a:pt x="0" y="17183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936" b="-49306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77303" y="3331491"/>
            <a:ext cx="5957450" cy="5135992"/>
          </a:xfrm>
          <a:custGeom>
            <a:avLst/>
            <a:gdLst/>
            <a:ahLst/>
            <a:cxnLst/>
            <a:rect l="l" t="t" r="r" b="b"/>
            <a:pathLst>
              <a:path w="6977528" h="6471657">
                <a:moveTo>
                  <a:pt x="0" y="0"/>
                </a:moveTo>
                <a:lnTo>
                  <a:pt x="6977528" y="0"/>
                </a:lnTo>
                <a:lnTo>
                  <a:pt x="6977528" y="6471657"/>
                </a:lnTo>
                <a:lnTo>
                  <a:pt x="0" y="64716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635543" y="3263569"/>
            <a:ext cx="9956257" cy="263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38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0047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APA FISCAL YEAR 2025 AUDIT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3247" y="7046097"/>
            <a:ext cx="7981654" cy="1047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02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0047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THEY’RE BACK…!!</a:t>
            </a:r>
          </a:p>
        </p:txBody>
      </p:sp>
      <p:grpSp>
        <p:nvGrpSpPr>
          <p:cNvPr id="7" name="Group 7"/>
          <p:cNvGrpSpPr/>
          <p:nvPr/>
        </p:nvGrpSpPr>
        <p:grpSpPr>
          <a:xfrm rot="5400000">
            <a:off x="5075573" y="1824492"/>
            <a:ext cx="285374" cy="9026229"/>
            <a:chOff x="0" y="0"/>
            <a:chExt cx="75160" cy="23772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5160" cy="2377279"/>
            </a:xfrm>
            <a:custGeom>
              <a:avLst/>
              <a:gdLst/>
              <a:ahLst/>
              <a:cxnLst/>
              <a:rect l="l" t="t" r="r" b="b"/>
              <a:pathLst>
                <a:path w="75160" h="2377279">
                  <a:moveTo>
                    <a:pt x="0" y="0"/>
                  </a:moveTo>
                  <a:lnTo>
                    <a:pt x="75160" y="0"/>
                  </a:lnTo>
                  <a:lnTo>
                    <a:pt x="75160" y="2377279"/>
                  </a:lnTo>
                  <a:lnTo>
                    <a:pt x="0" y="2377279"/>
                  </a:lnTo>
                  <a:close/>
                </a:path>
              </a:pathLst>
            </a:custGeom>
            <a:solidFill>
              <a:srgbClr val="E8772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75160" cy="24249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6D7A3AE-B44D-4C5F-B494-2D19C872AD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60"/>
            <a:ext cx="18288000" cy="10314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992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52400" y="3248900"/>
            <a:ext cx="65449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E877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APA FY25 </a:t>
            </a:r>
            <a:r>
              <a:rPr lang="en-US" sz="4800" b="1" dirty="0">
                <a:solidFill>
                  <a:srgbClr val="E877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AUDIT</a:t>
            </a:r>
            <a:endParaRPr lang="en-US" sz="5400" b="1" dirty="0">
              <a:solidFill>
                <a:srgbClr val="E877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League Spartan"/>
              <a:cs typeface="Times New Roman" panose="02020603050405020304" pitchFamily="18" charset="0"/>
              <a:sym typeface="League Spartan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50125" y="4135290"/>
            <a:ext cx="5372100" cy="14120"/>
          </a:xfrm>
          <a:prstGeom prst="line">
            <a:avLst/>
          </a:prstGeom>
          <a:ln w="38100" cap="flat">
            <a:solidFill>
              <a:srgbClr val="00308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397275" y="2628872"/>
            <a:ext cx="6094969" cy="3428377"/>
            <a:chOff x="0" y="0"/>
            <a:chExt cx="1128903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87761" cy="6348735"/>
            </a:xfrm>
            <a:custGeom>
              <a:avLst/>
              <a:gdLst/>
              <a:ahLst/>
              <a:cxnLst/>
              <a:rect l="l" t="t" r="r" b="b"/>
              <a:pathLst>
                <a:path w="11287761" h="6348735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9265" b="-9265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397960" y="6519266"/>
            <a:ext cx="6094969" cy="3428377"/>
            <a:chOff x="0" y="0"/>
            <a:chExt cx="1128903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7761" cy="6348735"/>
            </a:xfrm>
            <a:custGeom>
              <a:avLst/>
              <a:gdLst/>
              <a:ahLst/>
              <a:cxnLst/>
              <a:rect l="l" t="t" r="r" b="b"/>
              <a:pathLst>
                <a:path w="11287761" h="6348735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1597" b="-1597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7810500" y="0"/>
            <a:ext cx="3086100" cy="10287000"/>
            <a:chOff x="0" y="0"/>
            <a:chExt cx="812800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7B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126195" y="4332131"/>
            <a:ext cx="7949205" cy="3901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6280" lvl="1" indent="-457200" algn="l">
              <a:lnSpc>
                <a:spcPts val="3359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Entrance Conference held January 21, 2026</a:t>
            </a:r>
          </a:p>
          <a:p>
            <a:pPr marL="457200" indent="-457200" algn="l">
              <a:lnSpc>
                <a:spcPts val="3359"/>
              </a:lnSpc>
              <a:buFont typeface="Wingdings" panose="05000000000000000000" pitchFamily="2" charset="2"/>
              <a:buChar char="q"/>
            </a:pP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  <a:p>
            <a:pPr marL="716280" lvl="1" indent="-457200" algn="l">
              <a:lnSpc>
                <a:spcPts val="3359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April Cassada is continuing as our Project Manager – 2nd year</a:t>
            </a:r>
          </a:p>
          <a:p>
            <a:pPr marL="457200" indent="-457200" algn="l">
              <a:lnSpc>
                <a:spcPts val="3359"/>
              </a:lnSpc>
              <a:buFont typeface="Wingdings" panose="05000000000000000000" pitchFamily="2" charset="2"/>
              <a:buChar char="q"/>
            </a:pP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  <a:p>
            <a:pPr marL="716280" lvl="1" indent="-457200" algn="l">
              <a:lnSpc>
                <a:spcPts val="3359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Katie Collins is our in-charge this year</a:t>
            </a:r>
          </a:p>
          <a:p>
            <a:pPr marL="1148080" lvl="2" indent="-457200" algn="l">
              <a:lnSpc>
                <a:spcPts val="3359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Katie was the Capital Asset auditor last year (FY24 audit)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0" y="0"/>
            <a:ext cx="18288000" cy="1650943"/>
          </a:xfrm>
          <a:custGeom>
            <a:avLst/>
            <a:gdLst/>
            <a:ahLst/>
            <a:cxnLst/>
            <a:rect l="l" t="t" r="r" b="b"/>
            <a:pathLst>
              <a:path w="18288000" h="1718313">
                <a:moveTo>
                  <a:pt x="0" y="0"/>
                </a:moveTo>
                <a:lnTo>
                  <a:pt x="18288000" y="0"/>
                </a:lnTo>
                <a:lnTo>
                  <a:pt x="18288000" y="1718313"/>
                </a:lnTo>
                <a:lnTo>
                  <a:pt x="0" y="17183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936" b="-493062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46D163-88C3-4924-AE0E-A6168FE28F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60"/>
            <a:ext cx="18288000" cy="10314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22"/>
            <a:ext cx="18288000" cy="10314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7EDB27-8CA6-4E70-9A5E-0C254B811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66" y="3007454"/>
            <a:ext cx="16532550" cy="70183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71600" lvl="2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30ACFA-203C-46FD-A0B0-0E2AD02D85CF}"/>
              </a:ext>
            </a:extLst>
          </p:cNvPr>
          <p:cNvSpPr txBox="1"/>
          <p:nvPr/>
        </p:nvSpPr>
        <p:spPr>
          <a:xfrm>
            <a:off x="325537" y="1948215"/>
            <a:ext cx="17623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APA FY25 Audit - Prior Year Findings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A1E905-DB90-4EE3-99D6-0868774AE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261075"/>
              </p:ext>
            </p:extLst>
          </p:nvPr>
        </p:nvGraphicFramePr>
        <p:xfrm>
          <a:off x="685801" y="3007454"/>
          <a:ext cx="16992599" cy="7306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4968">
                  <a:extLst>
                    <a:ext uri="{9D8B030D-6E8A-4147-A177-3AD203B41FA5}">
                      <a16:colId xmlns:a16="http://schemas.microsoft.com/office/drawing/2014/main" val="482697581"/>
                    </a:ext>
                  </a:extLst>
                </a:gridCol>
                <a:gridCol w="2803107">
                  <a:extLst>
                    <a:ext uri="{9D8B030D-6E8A-4147-A177-3AD203B41FA5}">
                      <a16:colId xmlns:a16="http://schemas.microsoft.com/office/drawing/2014/main" val="3747461765"/>
                    </a:ext>
                  </a:extLst>
                </a:gridCol>
                <a:gridCol w="2534524">
                  <a:extLst>
                    <a:ext uri="{9D8B030D-6E8A-4147-A177-3AD203B41FA5}">
                      <a16:colId xmlns:a16="http://schemas.microsoft.com/office/drawing/2014/main" val="3122845821"/>
                    </a:ext>
                  </a:extLst>
                </a:gridCol>
              </a:tblGrid>
              <a:tr h="1359088">
                <a:tc>
                  <a:txBody>
                    <a:bodyPr/>
                    <a:lstStyle/>
                    <a:p>
                      <a:pPr marL="0" marR="0" indent="-12763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Finding Title</a:t>
                      </a: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Written/ Verbal</a:t>
                      </a: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Reported for Fiscal Year</a:t>
                      </a: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extLst>
                  <a:ext uri="{0D108BD9-81ED-4DB2-BD59-A6C34878D82A}">
                    <a16:rowId xmlns:a16="http://schemas.microsoft.com/office/drawing/2014/main" val="2532849567"/>
                  </a:ext>
                </a:extLst>
              </a:tr>
              <a:tr h="454473"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 Access and Account Management Controls</a:t>
                      </a: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Written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extLst>
                  <a:ext uri="{0D108BD9-81ED-4DB2-BD59-A6C34878D82A}">
                    <a16:rowId xmlns:a16="http://schemas.microsoft.com/office/drawing/2014/main" val="2768190153"/>
                  </a:ext>
                </a:extLst>
              </a:tr>
              <a:tr h="454473"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Engage and Use ECOS to Provide Required Active Oversight</a:t>
                      </a: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Written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extLst>
                  <a:ext uri="{0D108BD9-81ED-4DB2-BD59-A6C34878D82A}">
                    <a16:rowId xmlns:a16="http://schemas.microsoft.com/office/drawing/2014/main" val="3113447223"/>
                  </a:ext>
                </a:extLst>
              </a:tr>
              <a:tr h="454473"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 Router Security</a:t>
                      </a: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Written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extLst>
                  <a:ext uri="{0D108BD9-81ED-4DB2-BD59-A6C34878D82A}">
                    <a16:rowId xmlns:a16="http://schemas.microsoft.com/office/drawing/2014/main" val="2785664320"/>
                  </a:ext>
                </a:extLst>
              </a:tr>
              <a:tr h="906059"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 Financial Reporting and Internal Controls over Capital Assets</a:t>
                      </a: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Written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extLst>
                  <a:ext uri="{0D108BD9-81ED-4DB2-BD59-A6C34878D82A}">
                    <a16:rowId xmlns:a16="http://schemas.microsoft.com/office/drawing/2014/main" val="1354879315"/>
                  </a:ext>
                </a:extLst>
              </a:tr>
              <a:tr h="454473"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 Policies and Procedures</a:t>
                      </a: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Written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extLst>
                  <a:ext uri="{0D108BD9-81ED-4DB2-BD59-A6C34878D82A}">
                    <a16:rowId xmlns:a16="http://schemas.microsoft.com/office/drawing/2014/main" val="3464735153"/>
                  </a:ext>
                </a:extLst>
              </a:tr>
              <a:tr h="454473"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 IT Policies and Procedures</a:t>
                      </a: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Written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extLst>
                  <a:ext uri="{0D108BD9-81ED-4DB2-BD59-A6C34878D82A}">
                    <a16:rowId xmlns:a16="http://schemas.microsoft.com/office/drawing/2014/main" val="3409270496"/>
                  </a:ext>
                </a:extLst>
              </a:tr>
              <a:tr h="906059"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 IT Risk Management and Contingency Planning Program</a:t>
                      </a: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Written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extLst>
                  <a:ext uri="{0D108BD9-81ED-4DB2-BD59-A6C34878D82A}">
                    <a16:rowId xmlns:a16="http://schemas.microsoft.com/office/drawing/2014/main" val="1358616168"/>
                  </a:ext>
                </a:extLst>
              </a:tr>
              <a:tr h="454473"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Comply with Employment Eligibility Requirements</a:t>
                      </a: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Verbal</a:t>
                      </a:r>
                      <a:endParaRPr lang="en-US" sz="3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extLst>
                  <a:ext uri="{0D108BD9-81ED-4DB2-BD59-A6C34878D82A}">
                    <a16:rowId xmlns:a16="http://schemas.microsoft.com/office/drawing/2014/main" val="403214648"/>
                  </a:ext>
                </a:extLst>
              </a:tr>
              <a:tr h="454473"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 Past Due Student Accounts to Collections Timely</a:t>
                      </a: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Verbal</a:t>
                      </a:r>
                      <a:endParaRPr lang="en-US" sz="3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extLst>
                  <a:ext uri="{0D108BD9-81ED-4DB2-BD59-A6C34878D82A}">
                    <a16:rowId xmlns:a16="http://schemas.microsoft.com/office/drawing/2014/main" val="1116727904"/>
                  </a:ext>
                </a:extLst>
              </a:tr>
              <a:tr h="454473"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Reconcile Residence Life and Housing System Timely</a:t>
                      </a: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Verbal</a:t>
                      </a:r>
                      <a:endParaRPr lang="en-US" sz="3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extLst>
                  <a:ext uri="{0D108BD9-81ED-4DB2-BD59-A6C34878D82A}">
                    <a16:rowId xmlns:a16="http://schemas.microsoft.com/office/drawing/2014/main" val="192416151"/>
                  </a:ext>
                </a:extLst>
              </a:tr>
              <a:tr h="454473"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 Controls Over Terminated Employees</a:t>
                      </a: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Verbal</a:t>
                      </a:r>
                      <a:endParaRPr lang="en-US" sz="3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/>
                </a:tc>
                <a:extLst>
                  <a:ext uri="{0D108BD9-81ED-4DB2-BD59-A6C34878D82A}">
                    <a16:rowId xmlns:a16="http://schemas.microsoft.com/office/drawing/2014/main" val="739051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78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1718313"/>
          </a:xfrm>
          <a:custGeom>
            <a:avLst/>
            <a:gdLst/>
            <a:ahLst/>
            <a:cxnLst/>
            <a:rect l="l" t="t" r="r" b="b"/>
            <a:pathLst>
              <a:path w="18288000" h="1718313">
                <a:moveTo>
                  <a:pt x="0" y="0"/>
                </a:moveTo>
                <a:lnTo>
                  <a:pt x="18288000" y="0"/>
                </a:lnTo>
                <a:lnTo>
                  <a:pt x="18288000" y="1718313"/>
                </a:lnTo>
                <a:lnTo>
                  <a:pt x="0" y="17183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936" b="-49306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439400" y="3828213"/>
            <a:ext cx="5728682" cy="5222880"/>
          </a:xfrm>
          <a:custGeom>
            <a:avLst/>
            <a:gdLst/>
            <a:ahLst/>
            <a:cxnLst/>
            <a:rect l="l" t="t" r="r" b="b"/>
            <a:pathLst>
              <a:path w="6588843" h="7046891">
                <a:moveTo>
                  <a:pt x="0" y="0"/>
                </a:moveTo>
                <a:lnTo>
                  <a:pt x="6588844" y="0"/>
                </a:lnTo>
                <a:lnTo>
                  <a:pt x="6588844" y="7046891"/>
                </a:lnTo>
                <a:lnTo>
                  <a:pt x="0" y="70468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76400" y="3828213"/>
            <a:ext cx="7699876" cy="4424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77"/>
              </a:lnSpc>
            </a:pPr>
            <a:r>
              <a:rPr lang="en-US" sz="9600" b="1" dirty="0">
                <a:solidFill>
                  <a:srgbClr val="0047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INTERNAL</a:t>
            </a:r>
          </a:p>
          <a:p>
            <a:pPr algn="ctr">
              <a:lnSpc>
                <a:spcPts val="11477"/>
              </a:lnSpc>
            </a:pPr>
            <a:r>
              <a:rPr lang="en-US" sz="9600" b="1" dirty="0">
                <a:solidFill>
                  <a:srgbClr val="0047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AUDIT</a:t>
            </a:r>
          </a:p>
          <a:p>
            <a:pPr algn="ctr">
              <a:lnSpc>
                <a:spcPts val="11477"/>
              </a:lnSpc>
              <a:spcBef>
                <a:spcPct val="0"/>
              </a:spcBef>
            </a:pPr>
            <a:r>
              <a:rPr lang="en-US" sz="9600" b="1" dirty="0">
                <a:solidFill>
                  <a:srgbClr val="0047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UPDATE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419D0D-0E89-484E-A009-E0FC307855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14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50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1718313"/>
          </a:xfrm>
          <a:custGeom>
            <a:avLst/>
            <a:gdLst/>
            <a:ahLst/>
            <a:cxnLst/>
            <a:rect l="l" t="t" r="r" b="b"/>
            <a:pathLst>
              <a:path w="18288000" h="1718313">
                <a:moveTo>
                  <a:pt x="0" y="0"/>
                </a:moveTo>
                <a:lnTo>
                  <a:pt x="18288000" y="0"/>
                </a:lnTo>
                <a:lnTo>
                  <a:pt x="18288000" y="1718313"/>
                </a:lnTo>
                <a:lnTo>
                  <a:pt x="0" y="17183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936" b="-49306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620001" y="5143500"/>
            <a:ext cx="3581400" cy="4267200"/>
          </a:xfrm>
          <a:custGeom>
            <a:avLst/>
            <a:gdLst/>
            <a:ahLst/>
            <a:cxnLst/>
            <a:rect l="l" t="t" r="r" b="b"/>
            <a:pathLst>
              <a:path w="6433619" h="6917870">
                <a:moveTo>
                  <a:pt x="0" y="0"/>
                </a:moveTo>
                <a:lnTo>
                  <a:pt x="6433619" y="0"/>
                </a:lnTo>
                <a:lnTo>
                  <a:pt x="6433619" y="6917870"/>
                </a:lnTo>
                <a:lnTo>
                  <a:pt x="0" y="69178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831315" y="2129923"/>
            <a:ext cx="14625370" cy="2827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77"/>
              </a:lnSpc>
            </a:pPr>
            <a:r>
              <a:rPr lang="en-US" sz="8198" b="1" dirty="0">
                <a:solidFill>
                  <a:srgbClr val="E877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YEAR TO DATE</a:t>
            </a:r>
          </a:p>
          <a:p>
            <a:pPr algn="ctr">
              <a:lnSpc>
                <a:spcPts val="11477"/>
              </a:lnSpc>
              <a:spcBef>
                <a:spcPct val="0"/>
              </a:spcBef>
            </a:pPr>
            <a:r>
              <a:rPr lang="en-US" sz="8198" b="1" dirty="0">
                <a:solidFill>
                  <a:srgbClr val="E877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PROGRESS ON AUDIT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452B64-90AE-4357-9763-F131D6BB55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-8283"/>
            <a:ext cx="18314504" cy="10329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70"/>
            <a:ext cx="18288000" cy="10314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B85867B-1B8A-4AAE-A206-D05FEDA87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342477"/>
              </p:ext>
            </p:extLst>
          </p:nvPr>
        </p:nvGraphicFramePr>
        <p:xfrm>
          <a:off x="628879" y="3110659"/>
          <a:ext cx="17030244" cy="7147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7495">
                  <a:extLst>
                    <a:ext uri="{9D8B030D-6E8A-4147-A177-3AD203B41FA5}">
                      <a16:colId xmlns:a16="http://schemas.microsoft.com/office/drawing/2014/main" val="3741891948"/>
                    </a:ext>
                  </a:extLst>
                </a:gridCol>
                <a:gridCol w="2957495">
                  <a:extLst>
                    <a:ext uri="{9D8B030D-6E8A-4147-A177-3AD203B41FA5}">
                      <a16:colId xmlns:a16="http://schemas.microsoft.com/office/drawing/2014/main" val="3807983986"/>
                    </a:ext>
                  </a:extLst>
                </a:gridCol>
                <a:gridCol w="6555782">
                  <a:extLst>
                    <a:ext uri="{9D8B030D-6E8A-4147-A177-3AD203B41FA5}">
                      <a16:colId xmlns:a16="http://schemas.microsoft.com/office/drawing/2014/main" val="3155769532"/>
                    </a:ext>
                  </a:extLst>
                </a:gridCol>
                <a:gridCol w="4559472">
                  <a:extLst>
                    <a:ext uri="{9D8B030D-6E8A-4147-A177-3AD203B41FA5}">
                      <a16:colId xmlns:a16="http://schemas.microsoft.com/office/drawing/2014/main" val="1325330407"/>
                    </a:ext>
                  </a:extLst>
                </a:gridCol>
              </a:tblGrid>
              <a:tr h="448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Auditable Area</a:t>
                      </a:r>
                      <a:endParaRPr lang="en-US" sz="27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Auditable Unit</a:t>
                      </a:r>
                      <a:endParaRPr lang="en-US" sz="27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en-US" sz="27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Status/Timing</a:t>
                      </a:r>
                      <a:endParaRPr lang="en-US" sz="27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4174105613"/>
                  </a:ext>
                </a:extLst>
              </a:tr>
              <a:tr h="2586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Capital Outlay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Harris Commons Building Project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Review project for compliance with the Dept of General Services Construction and Professional Services Manual (CPSM) as well as project budget to actuals.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Underway – Planning/Fieldwork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349368895"/>
                  </a:ext>
                </a:extLst>
              </a:tr>
              <a:tr h="2060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Bursar's Office</a:t>
                      </a:r>
                      <a:endParaRPr lang="en-US" sz="2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Cash Receipts &amp; Operations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 will be larger than the Bursar's office - we will look at all cash collection points and the controls surrounding those, including Athletics change funds.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Complete – included in your Board materials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2473743686"/>
                  </a:ext>
                </a:extLst>
              </a:tr>
              <a:tr h="10093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Athletics </a:t>
                      </a:r>
                      <a:endParaRPr lang="en-US" sz="2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Travel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Meal Expenses, Hotel Payments, Transportation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Complete – Report Stage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1700194802"/>
                  </a:ext>
                </a:extLst>
              </a:tr>
              <a:tr h="1042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Institutional Advancement</a:t>
                      </a:r>
                      <a:endParaRPr lang="en-US" sz="2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Gift Administration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Controls surrounding administration of gifts and donations to the University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Underway - Planning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311685514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8989414-85E0-4D04-95F8-11B569764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08054" y="24080"/>
            <a:ext cx="24664163" cy="60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044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7300" y="541301"/>
            <a:ext cx="15773400" cy="1988345"/>
          </a:xfrm>
        </p:spPr>
        <p:txBody>
          <a:bodyPr>
            <a:normAutofit fontScale="90000"/>
          </a:bodyPr>
          <a:lstStyle/>
          <a:p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Internal Audit Plan Year to Date Progress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FY 25 Carryover Audits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1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14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7300" y="802923"/>
            <a:ext cx="15773400" cy="257637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Internal Audit Plan Year to Date Progress</a:t>
            </a:r>
            <a:br>
              <a:rPr lang="en-US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FY26 New Audits</a:t>
            </a: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7EDB27-8CA6-4E70-9A5E-0C254B811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66" y="2743202"/>
            <a:ext cx="16532550" cy="7282650"/>
          </a:xfrm>
        </p:spPr>
        <p:txBody>
          <a:bodyPr>
            <a:normAutofit/>
          </a:bodyPr>
          <a:lstStyle/>
          <a:p>
            <a:pPr marL="685800" lvl="1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CD5A25-0227-4850-B9B0-FF2232588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207181"/>
              </p:ext>
            </p:extLst>
          </p:nvPr>
        </p:nvGraphicFramePr>
        <p:xfrm>
          <a:off x="541209" y="4015392"/>
          <a:ext cx="17205582" cy="6010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9367">
                  <a:extLst>
                    <a:ext uri="{9D8B030D-6E8A-4147-A177-3AD203B41FA5}">
                      <a16:colId xmlns:a16="http://schemas.microsoft.com/office/drawing/2014/main" val="1084185871"/>
                    </a:ext>
                  </a:extLst>
                </a:gridCol>
                <a:gridCol w="3469824">
                  <a:extLst>
                    <a:ext uri="{9D8B030D-6E8A-4147-A177-3AD203B41FA5}">
                      <a16:colId xmlns:a16="http://schemas.microsoft.com/office/drawing/2014/main" val="4080121852"/>
                    </a:ext>
                  </a:extLst>
                </a:gridCol>
                <a:gridCol w="7287150">
                  <a:extLst>
                    <a:ext uri="{9D8B030D-6E8A-4147-A177-3AD203B41FA5}">
                      <a16:colId xmlns:a16="http://schemas.microsoft.com/office/drawing/2014/main" val="1737280229"/>
                    </a:ext>
                  </a:extLst>
                </a:gridCol>
                <a:gridCol w="3449241">
                  <a:extLst>
                    <a:ext uri="{9D8B030D-6E8A-4147-A177-3AD203B41FA5}">
                      <a16:colId xmlns:a16="http://schemas.microsoft.com/office/drawing/2014/main" val="3728079343"/>
                    </a:ext>
                  </a:extLst>
                </a:gridCol>
              </a:tblGrid>
              <a:tr h="483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Auditable Area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Auditable Unit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Status/Timing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2084214336"/>
                  </a:ext>
                </a:extLst>
              </a:tr>
              <a:tr h="9084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Wide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Policy &amp; Procedure Review  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 and implement plan for policy and procedure update.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Currently Underway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2467346370"/>
                  </a:ext>
                </a:extLst>
              </a:tr>
              <a:tr h="13816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Safety/Information Security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Disaster Recovery/COOP/Clery Act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 process for creating and testing the COOP, coordination with Information Security, and frequency of updates/tests.  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Underway – Started Planning in April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3617167443"/>
                  </a:ext>
                </a:extLst>
              </a:tr>
              <a:tr h="18548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HR/University Wide/ITS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Separation Process/Offboarding 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Follow transactions through the process from start (supervisor) to finish.  Will include how the transactions flow through the system and possible hiccups.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Based on current workload – this will most likely be pushed to FY27</a:t>
                      </a: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950597898"/>
                  </a:ext>
                </a:extLst>
              </a:tr>
              <a:tr h="13816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Registrar's Office/Academic Colleges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Enrollment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Inaccurate attendance can send a student to collections or cause the University to fail to return financial aid or issue refunds for loans.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Based on current workload this will be pushed to FY27</a:t>
                      </a:r>
                      <a:endParaRPr lang="en-US" sz="27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158403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626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58bfbd21-0997-47e0-9782-f344f7a32fa4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E8FF1DFBD3BD49B41F62418679B8EE" ma:contentTypeVersion="20" ma:contentTypeDescription="Create a new document." ma:contentTypeScope="" ma:versionID="eedf17ac4b8c0a78221177f1079715d1">
  <xsd:schema xmlns:xsd="http://www.w3.org/2001/XMLSchema" xmlns:xs="http://www.w3.org/2001/XMLSchema" xmlns:p="http://schemas.microsoft.com/office/2006/metadata/properties" xmlns:ns1="http://schemas.microsoft.com/sharepoint/v3" xmlns:ns3="58bfbd21-0997-47e0-9782-f344f7a32fa4" xmlns:ns4="388928de-1d33-44d0-aa5a-45de5c3ccc07" targetNamespace="http://schemas.microsoft.com/office/2006/metadata/properties" ma:root="true" ma:fieldsID="aae42f8053944b80de71b3bf451be883" ns1:_="" ns3:_="" ns4:_="">
    <xsd:import namespace="http://schemas.microsoft.com/sharepoint/v3"/>
    <xsd:import namespace="58bfbd21-0997-47e0-9782-f344f7a32fa4"/>
    <xsd:import namespace="388928de-1d33-44d0-aa5a-45de5c3ccc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DateTaken" minOccurs="0"/>
                <xsd:element ref="ns3:MediaServiceSearchPropertie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bfbd21-0997-47e0-9782-f344f7a32f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28de-1d33-44d0-aa5a-45de5c3ccc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A0B981-5F36-4134-8A4C-8E56E25B6A83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88928de-1d33-44d0-aa5a-45de5c3ccc07"/>
    <ds:schemaRef ds:uri="58bfbd21-0997-47e0-9782-f344f7a32fa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63E871-7971-4D04-9E3A-B210D845B0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bfbd21-0997-47e0-9782-f344f7a32fa4"/>
    <ds:schemaRef ds:uri="388928de-1d33-44d0-aa5a-45de5c3ccc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50C150-FEE7-4819-84FC-915D1CABEB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795</Words>
  <Application>Microsoft Office PowerPoint</Application>
  <PresentationFormat>Custom</PresentationFormat>
  <Paragraphs>180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Times New Roman</vt:lpstr>
      <vt:lpstr>Wingdings</vt:lpstr>
      <vt:lpstr>MS Mincho</vt:lpstr>
      <vt:lpstr>Calibri</vt:lpstr>
      <vt:lpstr>Cambria</vt:lpstr>
      <vt:lpstr>Arial</vt:lpstr>
      <vt:lpstr>Poppins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  <vt:lpstr>PowerPoint Presentation</vt:lpstr>
      <vt:lpstr>   Internal Audit Plan Year to Date Progress FY 25 Carryover Audits </vt:lpstr>
      <vt:lpstr>   Internal Audit Plan Year to Date Progress FY26 New Audits </vt:lpstr>
      <vt:lpstr>Internal Audit Plan Year to Date Progress FY26 IT Audits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VSU BOV</dc:title>
  <dc:creator>Michelle Valentine</dc:creator>
  <cp:lastModifiedBy>Kendra A. White</cp:lastModifiedBy>
  <cp:revision>20</cp:revision>
  <dcterms:created xsi:type="dcterms:W3CDTF">2006-08-16T00:00:00Z</dcterms:created>
  <dcterms:modified xsi:type="dcterms:W3CDTF">2026-04-20T15:51:52Z</dcterms:modified>
  <dc:identifier>DAHG10IYGgI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0x01010042E8FF1DFBD3BD49B41F62418679B8EE</vt:lpwstr>
  </property>
</Properties>
</file>