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78" r:id="rId5"/>
    <p:sldId id="279" r:id="rId6"/>
    <p:sldId id="298" r:id="rId7"/>
    <p:sldId id="300" r:id="rId8"/>
    <p:sldId id="294" r:id="rId9"/>
    <p:sldId id="299" r:id="rId10"/>
    <p:sldId id="295" r:id="rId11"/>
    <p:sldId id="297" r:id="rId12"/>
    <p:sldId id="296"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EAB9D-2E5C-4568-B2F7-26FD434E7B4B}" v="28" dt="2019-08-22T15:58:57.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74"/>
  </p:normalViewPr>
  <p:slideViewPr>
    <p:cSldViewPr snapToGrid="0" snapToObjects="1">
      <p:cViewPr varScale="1">
        <p:scale>
          <a:sx n="69" d="100"/>
          <a:sy n="69" d="100"/>
        </p:scale>
        <p:origin x="3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191A892-08AE-446D-AB87-4DB4AADB8B4E}" type="datetimeFigureOut">
              <a:rPr lang="en-US" smtClean="0"/>
              <a:t>2/2/2021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135A289-52B9-479C-959C-ADE3D8EE2008}" type="slidenum">
              <a:rPr lang="en-US" smtClean="0"/>
              <a:t>‹#›</a:t>
            </a:fld>
            <a:endParaRPr lang="en-US"/>
          </a:p>
        </p:txBody>
      </p:sp>
    </p:spTree>
    <p:extLst>
      <p:ext uri="{BB962C8B-B14F-4D97-AF65-F5344CB8AC3E}">
        <p14:creationId xmlns:p14="http://schemas.microsoft.com/office/powerpoint/2010/main" val="21483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DD4271F-ED7F-4761-9DF3-2F637CB2B3BA}" type="datetimeFigureOut">
              <a:rPr lang="en-US" smtClean="0"/>
              <a:t>2/2/2021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653F718-3001-4D5F-B1DD-CB0D2904C239}" type="slidenum">
              <a:rPr lang="en-US" smtClean="0"/>
              <a:t>‹#›</a:t>
            </a:fld>
            <a:endParaRPr lang="en-US"/>
          </a:p>
        </p:txBody>
      </p:sp>
    </p:spTree>
    <p:extLst>
      <p:ext uri="{BB962C8B-B14F-4D97-AF65-F5344CB8AC3E}">
        <p14:creationId xmlns:p14="http://schemas.microsoft.com/office/powerpoint/2010/main" val="346401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94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6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2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08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85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26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11" y="4560547"/>
            <a:ext cx="5852155" cy="4320520"/>
          </a:xfrm>
          <a:prstGeom prst="rect">
            <a:avLst/>
          </a:prstGeom>
          <a:noFill/>
          <a:ln>
            <a:noFill/>
          </a:ln>
        </p:spPr>
        <p:txBody>
          <a:bodyPr lIns="94690" tIns="94690" rIns="94690" bIns="94690" anchor="ctr" anchorCtr="0">
            <a:noAutofit/>
          </a:bodyPr>
          <a:lstStyle/>
          <a:p>
            <a:endParaRPr dirty="0"/>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51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94585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13862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40170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94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1744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43318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52735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55354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59639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33416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43054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02BE-BD69-9946-854F-0B065C0C9D6D}" type="datetimeFigureOut">
              <a:rPr lang="en-US" smtClean="0"/>
              <a:t>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8C4F3-6D9B-1242-A03D-61854BB3A645}" type="slidenum">
              <a:rPr lang="en-US" smtClean="0"/>
              <a:t>‹#›</a:t>
            </a:fld>
            <a:endParaRPr lang="en-US" dirty="0"/>
          </a:p>
        </p:txBody>
      </p:sp>
    </p:spTree>
    <p:extLst>
      <p:ext uri="{BB962C8B-B14F-4D97-AF65-F5344CB8AC3E}">
        <p14:creationId xmlns:p14="http://schemas.microsoft.com/office/powerpoint/2010/main" val="90679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vsu.edu/news/2020/vsu-receives-30-million-gift.php"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shall@v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000"/>
          <a:stretch/>
        </p:blipFill>
        <p:spPr>
          <a:xfrm>
            <a:off x="0" y="98824"/>
            <a:ext cx="12192000" cy="75590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12192000" cy="6895864"/>
          </a:xfrm>
          <a:prstGeom prst="rect">
            <a:avLst/>
          </a:prstGeom>
        </p:spPr>
      </p:pic>
      <p:sp>
        <p:nvSpPr>
          <p:cNvPr id="5" name="Title 1">
            <a:extLst>
              <a:ext uri="{FF2B5EF4-FFF2-40B4-BE49-F238E27FC236}">
                <a16:creationId xmlns:a16="http://schemas.microsoft.com/office/drawing/2014/main" id="{6FB0B72A-F1F9-4AD7-AD3A-9DACEF9561E8}"/>
              </a:ext>
            </a:extLst>
          </p:cNvPr>
          <p:cNvSpPr txBox="1">
            <a:spLocks/>
          </p:cNvSpPr>
          <p:nvPr/>
        </p:nvSpPr>
        <p:spPr>
          <a:xfrm>
            <a:off x="222886" y="5842000"/>
            <a:ext cx="11746227" cy="83772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effectLst>
                  <a:outerShdw blurRad="38100" dist="38100" dir="2700000" algn="tl">
                    <a:srgbClr val="000000">
                      <a:alpha val="43137"/>
                    </a:srgbClr>
                  </a:outerShdw>
                </a:effectLst>
                <a:latin typeface="Book Antiqua" panose="02040602050305030304" pitchFamily="18" charset="0"/>
              </a:rPr>
              <a:t>Institutional Advancement Update</a:t>
            </a:r>
            <a:br>
              <a:rPr lang="en-US" sz="4400" dirty="0">
                <a:solidFill>
                  <a:schemeClr val="bg1"/>
                </a:solidFill>
                <a:effectLst>
                  <a:outerShdw blurRad="38100" dist="38100" dir="2700000" algn="tl">
                    <a:srgbClr val="000000">
                      <a:alpha val="43137"/>
                    </a:srgbClr>
                  </a:outerShdw>
                </a:effectLst>
                <a:latin typeface="Book Antiqua" panose="02040602050305030304" pitchFamily="18" charset="0"/>
              </a:rPr>
            </a:br>
            <a:r>
              <a:rPr lang="en-US" sz="2200" dirty="0">
                <a:solidFill>
                  <a:schemeClr val="bg1"/>
                </a:solidFill>
                <a:effectLst>
                  <a:outerShdw blurRad="38100" dist="38100" dir="2700000" algn="tl">
                    <a:srgbClr val="000000">
                      <a:alpha val="43137"/>
                    </a:srgbClr>
                  </a:outerShdw>
                </a:effectLst>
                <a:latin typeface="Book Antiqua" panose="02040602050305030304" pitchFamily="18" charset="0"/>
              </a:rPr>
              <a:t>Tonya S. Hall, Vice President for External Relations</a:t>
            </a:r>
          </a:p>
        </p:txBody>
      </p:sp>
    </p:spTree>
    <p:extLst>
      <p:ext uri="{BB962C8B-B14F-4D97-AF65-F5344CB8AC3E}">
        <p14:creationId xmlns:p14="http://schemas.microsoft.com/office/powerpoint/2010/main" val="401353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2CB0F006-DC9B-4DB7-A31D-62FA081ED45C}"/>
              </a:ext>
            </a:extLst>
          </p:cNvPr>
          <p:cNvPicPr>
            <a:picLocks noChangeAspect="1"/>
          </p:cNvPicPr>
          <p:nvPr/>
        </p:nvPicPr>
        <p:blipFill>
          <a:blip r:embed="rId2"/>
          <a:stretch>
            <a:fillRect/>
          </a:stretch>
        </p:blipFill>
        <p:spPr>
          <a:xfrm>
            <a:off x="246424" y="176327"/>
            <a:ext cx="1999819" cy="1175394"/>
          </a:xfrm>
          <a:prstGeom prst="rect">
            <a:avLst/>
          </a:prstGeom>
        </p:spPr>
      </p:pic>
      <p:graphicFrame>
        <p:nvGraphicFramePr>
          <p:cNvPr id="2" name="Table 1">
            <a:extLst>
              <a:ext uri="{FF2B5EF4-FFF2-40B4-BE49-F238E27FC236}">
                <a16:creationId xmlns:a16="http://schemas.microsoft.com/office/drawing/2014/main" id="{7350FFE3-CDFA-45D4-B2B8-69D5F053B94C}"/>
              </a:ext>
            </a:extLst>
          </p:cNvPr>
          <p:cNvGraphicFramePr>
            <a:graphicFrameLocks noGrp="1"/>
          </p:cNvGraphicFramePr>
          <p:nvPr>
            <p:extLst>
              <p:ext uri="{D42A27DB-BD31-4B8C-83A1-F6EECF244321}">
                <p14:modId xmlns:p14="http://schemas.microsoft.com/office/powerpoint/2010/main" val="1478788373"/>
              </p:ext>
            </p:extLst>
          </p:nvPr>
        </p:nvGraphicFramePr>
        <p:xfrm>
          <a:off x="1996516" y="1351721"/>
          <a:ext cx="10061636" cy="5251711"/>
        </p:xfrm>
        <a:graphic>
          <a:graphicData uri="http://schemas.openxmlformats.org/drawingml/2006/table">
            <a:tbl>
              <a:tblPr firstRow="1" firstCol="1" bandRow="1">
                <a:tableStyleId>{3C2FFA5D-87B4-456A-9821-1D502468CF0F}</a:tableStyleId>
              </a:tblPr>
              <a:tblGrid>
                <a:gridCol w="4093634">
                  <a:extLst>
                    <a:ext uri="{9D8B030D-6E8A-4147-A177-3AD203B41FA5}">
                      <a16:colId xmlns:a16="http://schemas.microsoft.com/office/drawing/2014/main" val="20000"/>
                    </a:ext>
                  </a:extLst>
                </a:gridCol>
                <a:gridCol w="3135130">
                  <a:extLst>
                    <a:ext uri="{9D8B030D-6E8A-4147-A177-3AD203B41FA5}">
                      <a16:colId xmlns:a16="http://schemas.microsoft.com/office/drawing/2014/main" val="20001"/>
                    </a:ext>
                  </a:extLst>
                </a:gridCol>
                <a:gridCol w="2832872">
                  <a:extLst>
                    <a:ext uri="{9D8B030D-6E8A-4147-A177-3AD203B41FA5}">
                      <a16:colId xmlns:a16="http://schemas.microsoft.com/office/drawing/2014/main" val="20002"/>
                    </a:ext>
                  </a:extLst>
                </a:gridCol>
              </a:tblGrid>
              <a:tr h="643271">
                <a:tc>
                  <a:txBody>
                    <a:bodyPr/>
                    <a:lstStyle/>
                    <a:p>
                      <a:pPr marL="0" marR="0" algn="ctr">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Fiscal Year 2021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Fiscal Year 2020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025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Arial" panose="020B0604020202020204" pitchFamily="34" charset="0"/>
                          <a:ea typeface="Calibri" panose="020F0502020204030204" pitchFamily="34" charset="0"/>
                          <a:cs typeface="Arial" panose="020B0604020202020204" pitchFamily="34" charset="0"/>
                        </a:rPr>
                        <a:t>CHARITABLE</a:t>
                      </a:r>
                    </a:p>
                  </a:txBody>
                  <a:tcPr marL="68580" marR="68580" marT="0" marB="0" anchor="ctr"/>
                </a:tc>
                <a:tc>
                  <a:txBody>
                    <a:bodyPr/>
                    <a:lstStyle/>
                    <a:p>
                      <a:pPr marL="0" marR="0" algn="r">
                        <a:lnSpc>
                          <a:spcPct val="107000"/>
                        </a:lnSpc>
                        <a:spcBef>
                          <a:spcPts val="0"/>
                        </a:spcBef>
                        <a:spcAft>
                          <a:spcPts val="0"/>
                        </a:spcAft>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$2,101,827.39</a:t>
                      </a:r>
                    </a:p>
                  </a:txBody>
                  <a:tcPr marL="68580" marR="68580" marT="0" marB="0" anchor="ct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$1,441,502.06</a:t>
                      </a:r>
                    </a:p>
                  </a:txBody>
                  <a:tcPr marL="68580" marR="68580" marT="0" marB="0" anchor="ctr"/>
                </a:tc>
                <a:extLst>
                  <a:ext uri="{0D108BD9-81ED-4DB2-BD59-A6C34878D82A}">
                    <a16:rowId xmlns:a16="http://schemas.microsoft.com/office/drawing/2014/main" val="10002"/>
                  </a:ext>
                </a:extLst>
              </a:tr>
              <a:tr h="5025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Arial" panose="020B0604020202020204" pitchFamily="34" charset="0"/>
                          <a:ea typeface="Calibri" panose="020F0502020204030204" pitchFamily="34" charset="0"/>
                          <a:cs typeface="Arial" panose="020B0604020202020204" pitchFamily="34" charset="0"/>
                        </a:rPr>
                        <a:t>NON-CHARITABLE</a:t>
                      </a:r>
                    </a:p>
                  </a:txBody>
                  <a:tcPr marL="68580" marR="68580" marT="0" marB="0" anchor="ctr"/>
                </a:tc>
                <a:tc>
                  <a:txBody>
                    <a:bodyPr/>
                    <a:lstStyle/>
                    <a:p>
                      <a:pPr marL="0" marR="0" algn="r">
                        <a:lnSpc>
                          <a:spcPct val="107000"/>
                        </a:lnSpc>
                        <a:spcBef>
                          <a:spcPts val="0"/>
                        </a:spcBef>
                        <a:spcAft>
                          <a:spcPts val="0"/>
                        </a:spcAft>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$116,601.63</a:t>
                      </a:r>
                    </a:p>
                  </a:txBody>
                  <a:tcPr marL="68580" marR="68580" marT="0" marB="0" anchor="ct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$158,624.28</a:t>
                      </a:r>
                    </a:p>
                  </a:txBody>
                  <a:tcPr marL="68580" marR="68580" marT="0" marB="0" anchor="ctr"/>
                </a:tc>
                <a:extLst>
                  <a:ext uri="{0D108BD9-81ED-4DB2-BD59-A6C34878D82A}">
                    <a16:rowId xmlns:a16="http://schemas.microsoft.com/office/drawing/2014/main" val="436571286"/>
                  </a:ext>
                </a:extLst>
              </a:tr>
              <a:tr h="5025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dirty="0">
                          <a:effectLst/>
                          <a:latin typeface="Arial" panose="020B0604020202020204" pitchFamily="34" charset="0"/>
                          <a:cs typeface="Arial" panose="020B0604020202020204" pitchFamily="34" charset="0"/>
                        </a:rPr>
                        <a:t>TOTAL DOLLARS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$2,218,429.02</a:t>
                      </a:r>
                    </a:p>
                  </a:txBody>
                  <a:tcPr marL="68580" marR="68580" marT="0" marB="0" anchor="ctr"/>
                </a:tc>
                <a:tc>
                  <a:txBody>
                    <a:bodyPr/>
                    <a:lstStyle/>
                    <a:p>
                      <a:pPr marL="0" marR="0" algn="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$1,600,126.34</a:t>
                      </a:r>
                    </a:p>
                  </a:txBody>
                  <a:tcPr marL="68580" marR="68580" marT="0" marB="0" anchor="ctr"/>
                </a:tc>
                <a:extLst>
                  <a:ext uri="{0D108BD9-81ED-4DB2-BD59-A6C34878D82A}">
                    <a16:rowId xmlns:a16="http://schemas.microsoft.com/office/drawing/2014/main" val="1412021800"/>
                  </a:ext>
                </a:extLst>
              </a:tr>
              <a:tr h="44595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Arial" panose="020B0604020202020204" pitchFamily="34" charset="0"/>
                          <a:cs typeface="Arial" panose="020B0604020202020204" pitchFamily="34" charset="0"/>
                        </a:rPr>
                        <a:t>TOTAL DONORS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r"/>
                      <a:r>
                        <a:rPr lang="en-US" sz="2400" dirty="0">
                          <a:latin typeface="Arial" panose="020B0604020202020204" pitchFamily="34" charset="0"/>
                          <a:cs typeface="Arial" panose="020B0604020202020204" pitchFamily="34" charset="0"/>
                        </a:rPr>
                        <a:t>1,953</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r"/>
                      <a:r>
                        <a:rPr lang="en-US" sz="2400" dirty="0">
                          <a:latin typeface="Arial" panose="020B0604020202020204" pitchFamily="34" charset="0"/>
                          <a:cs typeface="Arial" panose="020B0604020202020204" pitchFamily="34" charset="0"/>
                        </a:rPr>
                        <a:t>1,728</a:t>
                      </a: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5032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Arial" panose="020B0604020202020204" pitchFamily="34" charset="0"/>
                          <a:cs typeface="Arial" panose="020B0604020202020204" pitchFamily="34" charset="0"/>
                        </a:rPr>
                        <a:t>Alumni &amp; Alumni Association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$803,882.27</a:t>
                      </a:r>
                      <a:br>
                        <a:rPr lang="en-US" sz="2400" b="0" dirty="0">
                          <a:effectLst/>
                          <a:latin typeface="Arial" panose="020B0604020202020204" pitchFamily="34" charset="0"/>
                          <a:ea typeface="Calibri" panose="020F0502020204030204" pitchFamily="34" charset="0"/>
                          <a:cs typeface="Arial" panose="020B0604020202020204" pitchFamily="34" charset="0"/>
                        </a:rPr>
                      </a:br>
                      <a:r>
                        <a:rPr lang="en-US" sz="2400" b="0" dirty="0">
                          <a:effectLst/>
                          <a:latin typeface="Arial" panose="020B0604020202020204" pitchFamily="34" charset="0"/>
                          <a:ea typeface="Calibri" panose="020F0502020204030204" pitchFamily="34" charset="0"/>
                          <a:cs typeface="Arial" panose="020B0604020202020204" pitchFamily="34" charset="0"/>
                        </a:rPr>
                        <a:t>1,564</a:t>
                      </a: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$812,165.35</a:t>
                      </a:r>
                      <a:br>
                        <a:rPr lang="en-US" sz="2400" b="0" dirty="0">
                          <a:effectLst/>
                          <a:latin typeface="Arial" panose="020B0604020202020204" pitchFamily="34" charset="0"/>
                          <a:ea typeface="Calibri" panose="020F0502020204030204" pitchFamily="34" charset="0"/>
                          <a:cs typeface="Arial" panose="020B0604020202020204" pitchFamily="34" charset="0"/>
                        </a:rPr>
                      </a:br>
                      <a:r>
                        <a:rPr lang="en-US" sz="2400" b="0" dirty="0">
                          <a:effectLst/>
                          <a:latin typeface="Arial" panose="020B0604020202020204" pitchFamily="34" charset="0"/>
                          <a:ea typeface="Calibri" panose="020F0502020204030204" pitchFamily="34" charset="0"/>
                          <a:cs typeface="Arial" panose="020B0604020202020204" pitchFamily="34" charset="0"/>
                        </a:rPr>
                        <a:t>1,293</a:t>
                      </a: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63434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Arial" panose="020B0604020202020204" pitchFamily="34" charset="0"/>
                          <a:ea typeface="+mn-ea"/>
                          <a:cs typeface="Arial" panose="020B0604020202020204" pitchFamily="34" charset="0"/>
                        </a:rPr>
                        <a:t>Faculty</a:t>
                      </a:r>
                      <a:r>
                        <a:rPr lang="en-US" sz="2400" baseline="0" dirty="0">
                          <a:effectLst/>
                          <a:latin typeface="Arial" panose="020B0604020202020204" pitchFamily="34" charset="0"/>
                          <a:ea typeface="+mn-ea"/>
                          <a:cs typeface="Arial" panose="020B0604020202020204" pitchFamily="34" charset="0"/>
                        </a:rPr>
                        <a:t> &amp; Staff</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$87,791.79</a:t>
                      </a:r>
                      <a:b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71</a:t>
                      </a:r>
                    </a:p>
                  </a:txBody>
                  <a:tcPr marL="68580" marR="68580" marT="0" marB="0" anchor="ct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$73,436.38</a:t>
                      </a:r>
                      <a:br>
                        <a:rPr lang="en-US" sz="2400" b="0" dirty="0">
                          <a:effectLst/>
                          <a:latin typeface="Arial" panose="020B0604020202020204" pitchFamily="34" charset="0"/>
                          <a:ea typeface="Calibri" panose="020F0502020204030204" pitchFamily="34" charset="0"/>
                          <a:cs typeface="Arial" panose="020B0604020202020204" pitchFamily="34" charset="0"/>
                        </a:rPr>
                      </a:br>
                      <a:r>
                        <a:rPr lang="en-US" sz="2400" b="0" dirty="0">
                          <a:effectLst/>
                          <a:latin typeface="Arial" panose="020B0604020202020204" pitchFamily="34" charset="0"/>
                          <a:ea typeface="Calibri" panose="020F0502020204030204" pitchFamily="34" charset="0"/>
                          <a:cs typeface="Arial" panose="020B0604020202020204" pitchFamily="34" charset="0"/>
                        </a:rPr>
                        <a:t>99</a:t>
                      </a:r>
                    </a:p>
                  </a:txBody>
                  <a:tcPr marL="68580" marR="68580" marT="0" marB="0" anchor="ctr"/>
                </a:tc>
                <a:extLst>
                  <a:ext uri="{0D108BD9-81ED-4DB2-BD59-A6C34878D82A}">
                    <a16:rowId xmlns:a16="http://schemas.microsoft.com/office/drawing/2014/main" val="10007"/>
                  </a:ext>
                </a:extLst>
              </a:tr>
              <a:tr h="950324">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Corporations, Foundations</a:t>
                      </a:r>
                      <a:r>
                        <a:rPr lang="en-US" sz="2400" baseline="0" dirty="0">
                          <a:effectLst/>
                          <a:latin typeface="Arial" panose="020B0604020202020204" pitchFamily="34" charset="0"/>
                          <a:ea typeface="Calibri" panose="020F0502020204030204" pitchFamily="34" charset="0"/>
                          <a:cs typeface="Arial" panose="020B0604020202020204" pitchFamily="34" charset="0"/>
                        </a:rPr>
                        <a:t> &amp; Organizations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$1,086,862.22</a:t>
                      </a:r>
                      <a:b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65</a:t>
                      </a:r>
                    </a:p>
                  </a:txBody>
                  <a:tcPr marL="68580" marR="68580" marT="0" marB="0" anchor="ctr"/>
                </a:tc>
                <a:tc>
                  <a:txBody>
                    <a:bodyPr/>
                    <a:lstStyle/>
                    <a:p>
                      <a:pPr marL="0" marR="0" algn="r">
                        <a:lnSpc>
                          <a:spcPct val="107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$419,008.76</a:t>
                      </a:r>
                      <a:br>
                        <a:rPr lang="en-US" sz="2400" b="0" dirty="0">
                          <a:effectLst/>
                          <a:latin typeface="Arial" panose="020B0604020202020204" pitchFamily="34" charset="0"/>
                          <a:ea typeface="Calibri" panose="020F0502020204030204" pitchFamily="34" charset="0"/>
                          <a:cs typeface="Arial" panose="020B0604020202020204" pitchFamily="34" charset="0"/>
                        </a:rPr>
                      </a:br>
                      <a:r>
                        <a:rPr lang="en-US" sz="2400" b="0" dirty="0">
                          <a:effectLst/>
                          <a:latin typeface="Arial" panose="020B0604020202020204" pitchFamily="34" charset="0"/>
                          <a:ea typeface="Calibri" panose="020F0502020204030204" pitchFamily="34" charset="0"/>
                          <a:cs typeface="Arial" panose="020B0604020202020204" pitchFamily="34" charset="0"/>
                        </a:rPr>
                        <a:t>112</a:t>
                      </a:r>
                    </a:p>
                  </a:txBody>
                  <a:tcPr marL="68580" marR="68580" marT="0" marB="0" anchor="ctr"/>
                </a:tc>
                <a:extLst>
                  <a:ext uri="{0D108BD9-81ED-4DB2-BD59-A6C34878D82A}">
                    <a16:rowId xmlns:a16="http://schemas.microsoft.com/office/drawing/2014/main" val="10008"/>
                  </a:ext>
                </a:extLst>
              </a:tr>
            </a:tbl>
          </a:graphicData>
        </a:graphic>
      </p:graphicFrame>
      <p:sp>
        <p:nvSpPr>
          <p:cNvPr id="5" name="Shape 133">
            <a:extLst>
              <a:ext uri="{FF2B5EF4-FFF2-40B4-BE49-F238E27FC236}">
                <a16:creationId xmlns:a16="http://schemas.microsoft.com/office/drawing/2014/main" id="{B0BDF7F0-7952-4362-BDEF-32AA73270A1D}"/>
              </a:ext>
            </a:extLst>
          </p:cNvPr>
          <p:cNvSpPr txBox="1">
            <a:spLocks/>
          </p:cNvSpPr>
          <p:nvPr/>
        </p:nvSpPr>
        <p:spPr>
          <a:xfrm>
            <a:off x="2415208" y="407158"/>
            <a:ext cx="8229600" cy="944563"/>
          </a:xfrm>
          <a:prstGeom prst="rect">
            <a:avLst/>
          </a:prstGeom>
          <a:noFill/>
          <a:ln>
            <a:noFill/>
          </a:ln>
        </p:spPr>
        <p:txBody>
          <a:bodyPr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Calibri"/>
              <a:buNone/>
            </a:pPr>
            <a:r>
              <a:rPr lang="en-US" sz="3600" b="1" dirty="0">
                <a:latin typeface="Arial" panose="020B0604020202020204" pitchFamily="34" charset="0"/>
                <a:cs typeface="Arial" panose="020B0604020202020204" pitchFamily="34" charset="0"/>
              </a:rPr>
              <a:t>IA Fundraising Dashboard Report FY21</a:t>
            </a:r>
          </a:p>
        </p:txBody>
      </p:sp>
      <p:sp>
        <p:nvSpPr>
          <p:cNvPr id="6" name="TextBox 5"/>
          <p:cNvSpPr txBox="1"/>
          <p:nvPr/>
        </p:nvSpPr>
        <p:spPr>
          <a:xfrm>
            <a:off x="9966959" y="6550223"/>
            <a:ext cx="2380867" cy="307777"/>
          </a:xfrm>
          <a:prstGeom prst="rect">
            <a:avLst/>
          </a:prstGeom>
          <a:noFill/>
        </p:spPr>
        <p:txBody>
          <a:bodyPr wrap="square" rtlCol="0">
            <a:spAutoFit/>
          </a:bodyPr>
          <a:lstStyle/>
          <a:p>
            <a:r>
              <a:rPr lang="en-US" sz="1400" dirty="0">
                <a:latin typeface="Book Antiqua" panose="02040602050305030304" pitchFamily="18" charset="0"/>
              </a:rPr>
              <a:t>As of  January 18, 2021</a:t>
            </a:r>
          </a:p>
        </p:txBody>
      </p:sp>
      <p:sp>
        <p:nvSpPr>
          <p:cNvPr id="7" name="TextBox 6"/>
          <p:cNvSpPr txBox="1"/>
          <p:nvPr/>
        </p:nvSpPr>
        <p:spPr>
          <a:xfrm>
            <a:off x="94169" y="5221344"/>
            <a:ext cx="1705515" cy="1477328"/>
          </a:xfrm>
          <a:prstGeom prst="rect">
            <a:avLst/>
          </a:prstGeom>
          <a:noFill/>
        </p:spPr>
        <p:txBody>
          <a:bodyPr wrap="square" rtlCol="0">
            <a:spAutoFit/>
          </a:bodyPr>
          <a:lstStyle/>
          <a:p>
            <a:r>
              <a:rPr lang="en-US" sz="1200" b="1" dirty="0">
                <a:latin typeface="Book Antiqua" panose="02040602050305030304" pitchFamily="18" charset="0"/>
              </a:rPr>
              <a:t>Priority 5: </a:t>
            </a:r>
            <a:r>
              <a:rPr lang="en-US" sz="1200" dirty="0">
                <a:latin typeface="Book Antiqua" panose="02040602050305030304" pitchFamily="18" charset="0"/>
              </a:rPr>
              <a:t>Increase and Diversity Financial Resources and Enhance Operational Effectiveness</a:t>
            </a:r>
          </a:p>
          <a:p>
            <a:endParaRPr lang="en-US" dirty="0"/>
          </a:p>
        </p:txBody>
      </p:sp>
      <p:sp>
        <p:nvSpPr>
          <p:cNvPr id="3" name="Rectangle 2"/>
          <p:cNvSpPr/>
          <p:nvPr/>
        </p:nvSpPr>
        <p:spPr>
          <a:xfrm>
            <a:off x="94170" y="5167528"/>
            <a:ext cx="1705515" cy="130439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04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pic>
        <p:nvPicPr>
          <p:cNvPr id="3074" name="Picture 2" descr="Image may contain: text that says 'VIRGINIA Virginia State University has received the largest single donor gift in the 138-year history of the University. Thank you Ms. MacKenzie Scott for your Million Gift to Virginia State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231" y="2052320"/>
            <a:ext cx="8774486" cy="4304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58221" y="6394202"/>
            <a:ext cx="6915077" cy="276999"/>
          </a:xfrm>
          <a:prstGeom prst="rect">
            <a:avLst/>
          </a:prstGeom>
          <a:noFill/>
        </p:spPr>
        <p:txBody>
          <a:bodyPr wrap="square" rtlCol="0">
            <a:spAutoFit/>
          </a:bodyPr>
          <a:lstStyle/>
          <a:p>
            <a:pPr algn="ctr"/>
            <a:r>
              <a:rPr lang="en-US" sz="1200" i="1" dirty="0">
                <a:hlinkClick r:id="rId5"/>
              </a:rPr>
              <a:t>https://www.vsu.edu/news/2020/vsu-receives-30-million-gift.php</a:t>
            </a:r>
            <a:endParaRPr lang="en-US" sz="1200" i="1" dirty="0"/>
          </a:p>
        </p:txBody>
      </p:sp>
    </p:spTree>
    <p:extLst>
      <p:ext uri="{BB962C8B-B14F-4D97-AF65-F5344CB8AC3E}">
        <p14:creationId xmlns:p14="http://schemas.microsoft.com/office/powerpoint/2010/main" val="293783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62210513"/>
              </p:ext>
            </p:extLst>
          </p:nvPr>
        </p:nvGraphicFramePr>
        <p:xfrm>
          <a:off x="2291080" y="3521126"/>
          <a:ext cx="8128000" cy="828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55216843"/>
                    </a:ext>
                  </a:extLst>
                </a:gridCol>
                <a:gridCol w="4064000">
                  <a:extLst>
                    <a:ext uri="{9D8B030D-6E8A-4147-A177-3AD203B41FA5}">
                      <a16:colId xmlns:a16="http://schemas.microsoft.com/office/drawing/2014/main" val="2023903173"/>
                    </a:ext>
                  </a:extLst>
                </a:gridCol>
              </a:tblGrid>
              <a:tr h="370840">
                <a:tc>
                  <a:txBody>
                    <a:bodyPr/>
                    <a:lstStyle/>
                    <a:p>
                      <a:pPr algn="ctr"/>
                      <a:r>
                        <a:rPr lang="en-US" dirty="0"/>
                        <a:t>December 3, 2019</a:t>
                      </a:r>
                    </a:p>
                  </a:txBody>
                  <a:tcPr/>
                </a:tc>
                <a:tc>
                  <a:txBody>
                    <a:bodyPr/>
                    <a:lstStyle/>
                    <a:p>
                      <a:pPr algn="ctr"/>
                      <a:r>
                        <a:rPr lang="en-US" dirty="0"/>
                        <a:t>December 1,</a:t>
                      </a:r>
                      <a:r>
                        <a:rPr lang="en-US" baseline="0" dirty="0"/>
                        <a:t> 2020</a:t>
                      </a:r>
                      <a:endParaRPr lang="en-US" dirty="0"/>
                    </a:p>
                  </a:txBody>
                  <a:tcPr/>
                </a:tc>
                <a:extLst>
                  <a:ext uri="{0D108BD9-81ED-4DB2-BD59-A6C34878D82A}">
                    <a16:rowId xmlns:a16="http://schemas.microsoft.com/office/drawing/2014/main" val="3583327068"/>
                  </a:ext>
                </a:extLst>
              </a:tr>
              <a:tr h="370840">
                <a:tc>
                  <a:txBody>
                    <a:bodyPr/>
                    <a:lstStyle/>
                    <a:p>
                      <a:pPr algn="ctr"/>
                      <a:r>
                        <a:rPr lang="en-US" sz="2400" dirty="0"/>
                        <a:t>$34,519</a:t>
                      </a:r>
                    </a:p>
                  </a:txBody>
                  <a:tcPr/>
                </a:tc>
                <a:tc>
                  <a:txBody>
                    <a:bodyPr/>
                    <a:lstStyle/>
                    <a:p>
                      <a:pPr algn="ctr"/>
                      <a:r>
                        <a:rPr lang="en-US" sz="2400" dirty="0"/>
                        <a:t>$58,824</a:t>
                      </a:r>
                    </a:p>
                  </a:txBody>
                  <a:tcPr/>
                </a:tc>
                <a:extLst>
                  <a:ext uri="{0D108BD9-81ED-4DB2-BD59-A6C34878D82A}">
                    <a16:rowId xmlns:a16="http://schemas.microsoft.com/office/drawing/2014/main" val="2931129686"/>
                  </a:ext>
                </a:extLst>
              </a:tr>
            </a:tbl>
          </a:graphicData>
        </a:graphic>
      </p:graphicFrame>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1743" r="985" b="82424"/>
          <a:stretch/>
        </p:blipFill>
        <p:spPr>
          <a:xfrm>
            <a:off x="2920999" y="1862972"/>
            <a:ext cx="6604963" cy="1351280"/>
          </a:xfrm>
          <a:prstGeom prst="rect">
            <a:avLst/>
          </a:prstGeom>
        </p:spPr>
      </p:pic>
      <p:sp>
        <p:nvSpPr>
          <p:cNvPr id="6" name="TextBox 5"/>
          <p:cNvSpPr txBox="1"/>
          <p:nvPr/>
        </p:nvSpPr>
        <p:spPr>
          <a:xfrm>
            <a:off x="3677920" y="2984034"/>
            <a:ext cx="5354320" cy="461665"/>
          </a:xfrm>
          <a:prstGeom prst="rect">
            <a:avLst/>
          </a:prstGeom>
          <a:noFill/>
        </p:spPr>
        <p:txBody>
          <a:bodyPr wrap="square" rtlCol="0">
            <a:spAutoFit/>
          </a:bodyPr>
          <a:lstStyle/>
          <a:p>
            <a:pPr algn="ctr"/>
            <a:r>
              <a:rPr lang="en-US" sz="2400" dirty="0">
                <a:latin typeface="Book Antiqua" panose="02040602050305030304" pitchFamily="18" charset="0"/>
              </a:rPr>
              <a:t>National Day of Giving</a:t>
            </a:r>
          </a:p>
        </p:txBody>
      </p:sp>
    </p:spTree>
    <p:extLst>
      <p:ext uri="{BB962C8B-B14F-4D97-AF65-F5344CB8AC3E}">
        <p14:creationId xmlns:p14="http://schemas.microsoft.com/office/powerpoint/2010/main" val="376669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sp>
        <p:nvSpPr>
          <p:cNvPr id="7" name="TextBox 6"/>
          <p:cNvSpPr txBox="1"/>
          <p:nvPr/>
        </p:nvSpPr>
        <p:spPr>
          <a:xfrm>
            <a:off x="2727960" y="1442720"/>
            <a:ext cx="7381240" cy="4708981"/>
          </a:xfrm>
          <a:prstGeom prst="rect">
            <a:avLst/>
          </a:prstGeom>
          <a:noFill/>
        </p:spPr>
        <p:txBody>
          <a:bodyPr wrap="square" rtlCol="0">
            <a:spAutoFit/>
          </a:bodyPr>
          <a:lstStyle/>
          <a:p>
            <a:pPr algn="ctr"/>
            <a:r>
              <a:rPr lang="en-US" sz="4000" b="1" dirty="0">
                <a:latin typeface="Book Antiqua" panose="02040602050305030304" pitchFamily="18" charset="0"/>
              </a:rPr>
              <a:t>Prospects in the Pipeline</a:t>
            </a:r>
          </a:p>
          <a:p>
            <a:pPr algn="ctr"/>
            <a:endParaRPr lang="en-US" sz="4000" dirty="0">
              <a:latin typeface="Book Antiqua" panose="02040602050305030304" pitchFamily="18" charset="0"/>
            </a:endParaRPr>
          </a:p>
          <a:p>
            <a:pPr algn="ctr"/>
            <a:r>
              <a:rPr lang="en-US" sz="3600" dirty="0">
                <a:latin typeface="Book Antiqua" panose="02040602050305030304" pitchFamily="18" charset="0"/>
              </a:rPr>
              <a:t>Smithfield Foods</a:t>
            </a:r>
          </a:p>
          <a:p>
            <a:pPr algn="ctr"/>
            <a:r>
              <a:rPr lang="en-US" sz="3600" dirty="0">
                <a:latin typeface="Book Antiqua" panose="02040602050305030304" pitchFamily="18" charset="0"/>
              </a:rPr>
              <a:t>Bank of America</a:t>
            </a:r>
            <a:br>
              <a:rPr lang="en-US" sz="3600" dirty="0">
                <a:latin typeface="Book Antiqua" panose="02040602050305030304" pitchFamily="18" charset="0"/>
              </a:rPr>
            </a:br>
            <a:r>
              <a:rPr lang="en-US" sz="3600" dirty="0">
                <a:latin typeface="Book Antiqua" panose="02040602050305030304" pitchFamily="18" charset="0"/>
              </a:rPr>
              <a:t>Bloomberg Philanthropies</a:t>
            </a:r>
          </a:p>
          <a:p>
            <a:pPr algn="ctr"/>
            <a:r>
              <a:rPr lang="en-US" sz="3600" dirty="0" err="1">
                <a:latin typeface="Book Antiqua" panose="02040602050305030304" pitchFamily="18" charset="0"/>
              </a:rPr>
              <a:t>Carmax</a:t>
            </a:r>
            <a:endParaRPr lang="en-US" sz="3600" dirty="0">
              <a:latin typeface="Book Antiqua" panose="02040602050305030304" pitchFamily="18" charset="0"/>
            </a:endParaRPr>
          </a:p>
          <a:p>
            <a:pPr algn="ctr"/>
            <a:r>
              <a:rPr lang="en-US" sz="3600" dirty="0">
                <a:latin typeface="Book Antiqua" panose="02040602050305030304" pitchFamily="18" charset="0"/>
              </a:rPr>
              <a:t>Markel</a:t>
            </a:r>
          </a:p>
          <a:p>
            <a:pPr algn="ctr"/>
            <a:endParaRPr lang="en-US" sz="4000" dirty="0"/>
          </a:p>
        </p:txBody>
      </p:sp>
    </p:spTree>
    <p:extLst>
      <p:ext uri="{BB962C8B-B14F-4D97-AF65-F5344CB8AC3E}">
        <p14:creationId xmlns:p14="http://schemas.microsoft.com/office/powerpoint/2010/main" val="293002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pic>
        <p:nvPicPr>
          <p:cNvPr id="2052" name="Picture 4" descr="https://marketingsite.blob.core.windows.net/assets/logo-antholog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17" y="3307914"/>
            <a:ext cx="5172582" cy="12945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9360" y="1828800"/>
            <a:ext cx="4947920" cy="1077218"/>
          </a:xfrm>
          <a:prstGeom prst="rect">
            <a:avLst/>
          </a:prstGeom>
          <a:noFill/>
        </p:spPr>
        <p:txBody>
          <a:bodyPr wrap="square" rtlCol="0">
            <a:spAutoFit/>
          </a:bodyPr>
          <a:lstStyle/>
          <a:p>
            <a:pPr algn="ctr"/>
            <a:r>
              <a:rPr lang="en-US" sz="3200" b="1" dirty="0">
                <a:latin typeface="Book Antiqua" panose="02040602050305030304" pitchFamily="18" charset="0"/>
              </a:rPr>
              <a:t>Implementation of Donor Giving Platform</a:t>
            </a:r>
          </a:p>
        </p:txBody>
      </p:sp>
      <p:sp>
        <p:nvSpPr>
          <p:cNvPr id="3" name="TextBox 2"/>
          <p:cNvSpPr txBox="1"/>
          <p:nvPr/>
        </p:nvSpPr>
        <p:spPr>
          <a:xfrm>
            <a:off x="6959600" y="2906018"/>
            <a:ext cx="476504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ook Antiqua" panose="02040602050305030304" pitchFamily="18" charset="0"/>
              </a:rPr>
              <a:t>Donor Giving Platform</a:t>
            </a:r>
            <a:br>
              <a:rPr lang="en-US" sz="2400" dirty="0">
                <a:latin typeface="Book Antiqua" panose="02040602050305030304" pitchFamily="18" charset="0"/>
              </a:rPr>
            </a:b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latin typeface="Book Antiqua" panose="02040602050305030304" pitchFamily="18" charset="0"/>
              </a:rPr>
              <a:t>Event Management</a:t>
            </a:r>
            <a:br>
              <a:rPr lang="en-US" sz="2400" dirty="0">
                <a:latin typeface="Book Antiqua" panose="02040602050305030304" pitchFamily="18" charset="0"/>
              </a:rPr>
            </a:b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latin typeface="Book Antiqua" panose="02040602050305030304" pitchFamily="18" charset="0"/>
              </a:rPr>
              <a:t>Social Network Integration</a:t>
            </a:r>
            <a:br>
              <a:rPr lang="en-US" sz="2400" dirty="0">
                <a:latin typeface="Book Antiqua" panose="02040602050305030304" pitchFamily="18" charset="0"/>
              </a:rPr>
            </a:b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latin typeface="Book Antiqua" panose="02040602050305030304" pitchFamily="18" charset="0"/>
              </a:rPr>
              <a:t>Email Marketing</a:t>
            </a:r>
            <a:br>
              <a:rPr lang="en-US" sz="2400" dirty="0">
                <a:latin typeface="Book Antiqua" panose="02040602050305030304" pitchFamily="18" charset="0"/>
              </a:rPr>
            </a:b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latin typeface="Book Antiqua" panose="02040602050305030304" pitchFamily="18" charset="0"/>
              </a:rPr>
              <a:t>Completion: July 2021</a:t>
            </a:r>
          </a:p>
          <a:p>
            <a:endParaRPr lang="en-US" sz="2400" dirty="0">
              <a:latin typeface="Book Antiqua" panose="02040602050305030304" pitchFamily="18" charset="0"/>
            </a:endParaRPr>
          </a:p>
          <a:p>
            <a:endParaRPr lang="en-US" dirty="0"/>
          </a:p>
        </p:txBody>
      </p:sp>
    </p:spTree>
    <p:extLst>
      <p:ext uri="{BB962C8B-B14F-4D97-AF65-F5344CB8AC3E}">
        <p14:creationId xmlns:p14="http://schemas.microsoft.com/office/powerpoint/2010/main" val="4951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64"/>
            <a:ext cx="12192000" cy="6895864"/>
          </a:xfrm>
          <a:prstGeom prst="rect">
            <a:avLst/>
          </a:prstGeom>
        </p:spPr>
      </p:pic>
      <p:sp>
        <p:nvSpPr>
          <p:cNvPr id="3" name="Title 2"/>
          <p:cNvSpPr>
            <a:spLocks noGrp="1"/>
          </p:cNvSpPr>
          <p:nvPr>
            <p:ph type="title"/>
          </p:nvPr>
        </p:nvSpPr>
        <p:spPr>
          <a:xfrm>
            <a:off x="1442720" y="4023359"/>
            <a:ext cx="4826000" cy="388715"/>
          </a:xfrm>
        </p:spPr>
        <p:txBody>
          <a:bodyPr>
            <a:noAutofit/>
          </a:bodyPr>
          <a:lstStyle/>
          <a:p>
            <a:pPr algn="ctr"/>
            <a:br>
              <a:rPr lang="en-US" sz="1800" dirty="0">
                <a:latin typeface="Book Antiqua" panose="02040602050305030304" pitchFamily="18" charset="0"/>
              </a:rPr>
            </a:br>
            <a:br>
              <a:rPr lang="en-US" sz="1800" dirty="0">
                <a:latin typeface="Book Antiqua" panose="02040602050305030304" pitchFamily="18" charset="0"/>
              </a:rPr>
            </a:br>
            <a:r>
              <a:rPr lang="en-US" sz="1800" dirty="0">
                <a:latin typeface="Book Antiqua" panose="02040602050305030304" pitchFamily="18" charset="0"/>
              </a:rPr>
              <a:t>VSU thanks Paterson Team Hope for their gift of $10,000 towards the Jordan Cleaves Memorial Scholarship Fund designated for students attending VSU from the state of New Jersey. The fund was created in memory of VSU student and New Jersey native Jordan Cleaves.</a:t>
            </a:r>
          </a:p>
        </p:txBody>
      </p:sp>
      <p:pic>
        <p:nvPicPr>
          <p:cNvPr id="1026" name="Picture 2" descr="Image may contain: 1 person, standing"/>
          <p:cNvPicPr>
            <a:picLocks noChangeAspect="1" noChangeArrowheads="1"/>
          </p:cNvPicPr>
          <p:nvPr/>
        </p:nvPicPr>
        <p:blipFill rotWithShape="1">
          <a:blip r:embed="rId4">
            <a:extLst>
              <a:ext uri="{28A0092B-C50C-407E-A947-70E740481C1C}">
                <a14:useLocalDpi xmlns:a14="http://schemas.microsoft.com/office/drawing/2010/main" val="0"/>
              </a:ext>
            </a:extLst>
          </a:blip>
          <a:srcRect t="23192" b="10672"/>
          <a:stretch/>
        </p:blipFill>
        <p:spPr bwMode="auto">
          <a:xfrm>
            <a:off x="6734564" y="2382409"/>
            <a:ext cx="5111693" cy="4059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3760" y="1503680"/>
            <a:ext cx="5750560" cy="707886"/>
          </a:xfrm>
          <a:prstGeom prst="rect">
            <a:avLst/>
          </a:prstGeom>
          <a:noFill/>
        </p:spPr>
        <p:txBody>
          <a:bodyPr wrap="square" rtlCol="0">
            <a:spAutoFit/>
          </a:bodyPr>
          <a:lstStyle/>
          <a:p>
            <a:pPr algn="ctr"/>
            <a:r>
              <a:rPr lang="en-US" sz="4000" b="1" dirty="0">
                <a:latin typeface="Book Antiqua" panose="02040602050305030304" pitchFamily="18" charset="0"/>
              </a:rPr>
              <a:t>Mission Moment</a:t>
            </a:r>
          </a:p>
        </p:txBody>
      </p:sp>
    </p:spTree>
    <p:extLst>
      <p:ext uri="{BB962C8B-B14F-4D97-AF65-F5344CB8AC3E}">
        <p14:creationId xmlns:p14="http://schemas.microsoft.com/office/powerpoint/2010/main" val="22282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sp>
        <p:nvSpPr>
          <p:cNvPr id="2" name="TextBox 1"/>
          <p:cNvSpPr txBox="1"/>
          <p:nvPr/>
        </p:nvSpPr>
        <p:spPr>
          <a:xfrm>
            <a:off x="2760486" y="1184101"/>
            <a:ext cx="7639107" cy="5509200"/>
          </a:xfrm>
          <a:prstGeom prst="rect">
            <a:avLst/>
          </a:prstGeom>
          <a:noFill/>
        </p:spPr>
        <p:txBody>
          <a:bodyPr wrap="square" rtlCol="0">
            <a:spAutoFit/>
          </a:bodyPr>
          <a:lstStyle/>
          <a:p>
            <a:pPr algn="ctr"/>
            <a:r>
              <a:rPr lang="en-US" sz="3600" b="1" dirty="0">
                <a:latin typeface="Book Antiqua" panose="02040602050305030304" pitchFamily="18" charset="0"/>
              </a:rPr>
              <a:t>UPCOMING EVENTS</a:t>
            </a:r>
          </a:p>
          <a:p>
            <a:endParaRPr lang="en-US" dirty="0"/>
          </a:p>
          <a:p>
            <a:pPr algn="ctr"/>
            <a:r>
              <a:rPr lang="en-US" sz="2000" dirty="0">
                <a:latin typeface="Book Antiqua" panose="02040602050305030304" pitchFamily="18" charset="0"/>
              </a:rPr>
              <a:t>February 23 - 27, 2021</a:t>
            </a:r>
            <a:br>
              <a:rPr lang="en-US" sz="2000" dirty="0">
                <a:latin typeface="Book Antiqua" panose="02040602050305030304" pitchFamily="18" charset="0"/>
              </a:rPr>
            </a:br>
            <a:r>
              <a:rPr lang="en-US" sz="2000" b="1" dirty="0">
                <a:latin typeface="Book Antiqua" panose="02040602050305030304" pitchFamily="18" charset="0"/>
              </a:rPr>
              <a:t>CIAA Virtual Vibe Tournament</a:t>
            </a:r>
          </a:p>
          <a:p>
            <a:pPr algn="ctr"/>
            <a:endParaRPr lang="en-US" sz="2000" dirty="0">
              <a:latin typeface="Book Antiqua" panose="02040602050305030304" pitchFamily="18" charset="0"/>
            </a:endParaRPr>
          </a:p>
          <a:p>
            <a:pPr algn="ctr"/>
            <a:r>
              <a:rPr lang="en-US" sz="2000" dirty="0">
                <a:latin typeface="Book Antiqua" panose="02040602050305030304" pitchFamily="18" charset="0"/>
              </a:rPr>
              <a:t>March 18, 2021</a:t>
            </a:r>
          </a:p>
          <a:p>
            <a:pPr algn="ctr"/>
            <a:r>
              <a:rPr lang="en-US" sz="2000" b="1" dirty="0">
                <a:latin typeface="Book Antiqua" panose="02040602050305030304" pitchFamily="18" charset="0"/>
              </a:rPr>
              <a:t>Founders Day</a:t>
            </a:r>
            <a:br>
              <a:rPr lang="en-US" sz="2000" dirty="0">
                <a:latin typeface="Book Antiqua" panose="02040602050305030304" pitchFamily="18" charset="0"/>
              </a:rPr>
            </a:br>
            <a:br>
              <a:rPr lang="en-US" sz="2000" dirty="0">
                <a:latin typeface="Book Antiqua" panose="02040602050305030304" pitchFamily="18" charset="0"/>
              </a:rPr>
            </a:br>
            <a:r>
              <a:rPr lang="en-US" sz="2000" dirty="0">
                <a:latin typeface="Book Antiqua" panose="02040602050305030304" pitchFamily="18" charset="0"/>
              </a:rPr>
              <a:t>May 22, 2021</a:t>
            </a:r>
          </a:p>
          <a:p>
            <a:pPr algn="ctr"/>
            <a:r>
              <a:rPr lang="en-US" sz="2000" b="1" dirty="0">
                <a:latin typeface="Book Antiqua" panose="02040602050305030304" pitchFamily="18" charset="0"/>
              </a:rPr>
              <a:t>Alumni Weekend</a:t>
            </a:r>
          </a:p>
          <a:p>
            <a:pPr algn="ctr"/>
            <a:br>
              <a:rPr lang="en-US" sz="2000" dirty="0">
                <a:latin typeface="Book Antiqua" panose="02040602050305030304" pitchFamily="18" charset="0"/>
              </a:rPr>
            </a:br>
            <a:r>
              <a:rPr lang="en-US" sz="2000" dirty="0">
                <a:latin typeface="Book Antiqua" panose="02040602050305030304" pitchFamily="18" charset="0"/>
              </a:rPr>
              <a:t>May 22, 2021</a:t>
            </a:r>
          </a:p>
          <a:p>
            <a:pPr algn="ctr"/>
            <a:r>
              <a:rPr lang="en-US" sz="2000" b="1" dirty="0">
                <a:latin typeface="Book Antiqua" panose="02040602050305030304" pitchFamily="18" charset="0"/>
              </a:rPr>
              <a:t>Commencement</a:t>
            </a:r>
          </a:p>
          <a:p>
            <a:pPr algn="ctr"/>
            <a:br>
              <a:rPr lang="en-US" sz="2000" b="1" dirty="0">
                <a:latin typeface="Book Antiqua" panose="02040602050305030304" pitchFamily="18" charset="0"/>
              </a:rPr>
            </a:br>
            <a:r>
              <a:rPr lang="en-US" sz="2000" dirty="0">
                <a:latin typeface="Book Antiqua" panose="02040602050305030304" pitchFamily="18" charset="0"/>
              </a:rPr>
              <a:t>October 23, 2021</a:t>
            </a:r>
          </a:p>
          <a:p>
            <a:pPr algn="ctr"/>
            <a:r>
              <a:rPr lang="en-US" sz="2000" b="1" dirty="0">
                <a:latin typeface="Book Antiqua" panose="02040602050305030304" pitchFamily="18" charset="0"/>
              </a:rPr>
              <a:t>Homecoming</a:t>
            </a:r>
          </a:p>
          <a:p>
            <a:endParaRPr lang="en-US" dirty="0"/>
          </a:p>
        </p:txBody>
      </p:sp>
    </p:spTree>
    <p:extLst>
      <p:ext uri="{BB962C8B-B14F-4D97-AF65-F5344CB8AC3E}">
        <p14:creationId xmlns:p14="http://schemas.microsoft.com/office/powerpoint/2010/main" val="98071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5864"/>
          </a:xfrm>
          <a:prstGeom prst="rect">
            <a:avLst/>
          </a:prstGeom>
        </p:spPr>
      </p:pic>
      <p:sp>
        <p:nvSpPr>
          <p:cNvPr id="2" name="TextBox 1"/>
          <p:cNvSpPr txBox="1"/>
          <p:nvPr/>
        </p:nvSpPr>
        <p:spPr>
          <a:xfrm>
            <a:off x="3875813" y="1946929"/>
            <a:ext cx="4663894" cy="3170099"/>
          </a:xfrm>
          <a:prstGeom prst="rect">
            <a:avLst/>
          </a:prstGeom>
          <a:noFill/>
        </p:spPr>
        <p:txBody>
          <a:bodyPr wrap="square" rtlCol="0">
            <a:spAutoFit/>
          </a:bodyPr>
          <a:lstStyle/>
          <a:p>
            <a:pPr algn="ctr"/>
            <a:r>
              <a:rPr lang="en-US" sz="4000" b="1" dirty="0">
                <a:latin typeface="Book Antiqua" panose="02040602050305030304" pitchFamily="18" charset="0"/>
              </a:rPr>
              <a:t>CONTACT INFO</a:t>
            </a:r>
            <a:br>
              <a:rPr lang="en-US" sz="4000" b="1" dirty="0">
                <a:latin typeface="Book Antiqua" panose="02040602050305030304" pitchFamily="18" charset="0"/>
              </a:rPr>
            </a:br>
            <a:br>
              <a:rPr lang="en-US" sz="4000" b="1" dirty="0">
                <a:latin typeface="Book Antiqua" panose="02040602050305030304" pitchFamily="18" charset="0"/>
              </a:rPr>
            </a:br>
            <a:r>
              <a:rPr lang="en-US" sz="4000" dirty="0">
                <a:latin typeface="Book Antiqua" panose="02040602050305030304" pitchFamily="18" charset="0"/>
              </a:rPr>
              <a:t>Tonya S. Hall</a:t>
            </a:r>
            <a:br>
              <a:rPr lang="en-US" sz="4000" dirty="0">
                <a:latin typeface="Book Antiqua" panose="02040602050305030304" pitchFamily="18" charset="0"/>
              </a:rPr>
            </a:br>
            <a:r>
              <a:rPr lang="en-US" sz="4000" dirty="0">
                <a:latin typeface="Book Antiqua" panose="02040602050305030304" pitchFamily="18" charset="0"/>
                <a:hlinkClick r:id="rId4"/>
              </a:rPr>
              <a:t>tshall@vsu.edu</a:t>
            </a:r>
            <a:br>
              <a:rPr lang="en-US" sz="4000" dirty="0">
                <a:latin typeface="Book Antiqua" panose="02040602050305030304" pitchFamily="18" charset="0"/>
              </a:rPr>
            </a:br>
            <a:r>
              <a:rPr lang="en-US" sz="4000" dirty="0">
                <a:latin typeface="Book Antiqua" panose="02040602050305030304" pitchFamily="18" charset="0"/>
              </a:rPr>
              <a:t>804-868-5883</a:t>
            </a:r>
          </a:p>
        </p:txBody>
      </p:sp>
    </p:spTree>
    <p:extLst>
      <p:ext uri="{BB962C8B-B14F-4D97-AF65-F5344CB8AC3E}">
        <p14:creationId xmlns:p14="http://schemas.microsoft.com/office/powerpoint/2010/main" val="2108716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3561BC94026F4B9040D50BD5E68972" ma:contentTypeVersion="9" ma:contentTypeDescription="Create a new document." ma:contentTypeScope="" ma:versionID="ee54dc5a272935e629a704ce0ffe2264">
  <xsd:schema xmlns:xsd="http://www.w3.org/2001/XMLSchema" xmlns:xs="http://www.w3.org/2001/XMLSchema" xmlns:p="http://schemas.microsoft.com/office/2006/metadata/properties" xmlns:ns2="f141da68-771a-4240-9556-8ce0409435b6" targetNamespace="http://schemas.microsoft.com/office/2006/metadata/properties" ma:root="true" ma:fieldsID="2a40bda2a58dd668f85ecbc2b0a236b7" ns2:_="">
    <xsd:import namespace="f141da68-771a-4240-9556-8ce0409435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1da68-771a-4240-9556-8ce040943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2427B-D1CC-4111-A080-53260BD07779}">
  <ds:schemaRefs>
    <ds:schemaRef ds:uri="http://purl.org/dc/elements/1.1/"/>
    <ds:schemaRef ds:uri="http://schemas.microsoft.com/office/2006/metadata/properties"/>
    <ds:schemaRef ds:uri="54ee457b-9e4a-4769-afee-ce07c2e44d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D0D2D98-418E-4CF8-A142-552F36A2D81D}">
  <ds:schemaRefs>
    <ds:schemaRef ds:uri="http://schemas.microsoft.com/sharepoint/v3/contenttype/forms"/>
  </ds:schemaRefs>
</ds:datastoreItem>
</file>

<file path=customXml/itemProps3.xml><?xml version="1.0" encoding="utf-8"?>
<ds:datastoreItem xmlns:ds="http://schemas.openxmlformats.org/officeDocument/2006/customXml" ds:itemID="{A9827B41-EF27-425E-A2D8-9D9CAD7C5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1da68-771a-4240-9556-8ce040943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9658</TotalTime>
  <Words>257</Words>
  <Application>Microsoft Office PowerPoint</Application>
  <PresentationFormat>Widescreen</PresentationFormat>
  <Paragraphs>60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  VSU thanks Paterson Team Hope for their gift of $10,000 towards the Jordan Cleaves Memorial Scholarship Fund designated for students attending VSU from the state of New Jersey. The fund was created in memory of VSU student and New Jersey native Jordan Cleaves.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Tonya S. Hall</cp:lastModifiedBy>
  <cp:revision>110</cp:revision>
  <cp:lastPrinted>2019-08-13T18:49:00Z</cp:lastPrinted>
  <dcterms:created xsi:type="dcterms:W3CDTF">2019-08-12T13:14:03Z</dcterms:created>
  <dcterms:modified xsi:type="dcterms:W3CDTF">2021-02-02T15:09:00Z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0x010100603561BC94026F4B9040D50BD5E68972</vt:lpwstr>
  </property>
</Properties>
</file>